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8" r:id="rId2"/>
    <p:sldId id="258" r:id="rId3"/>
    <p:sldId id="277" r:id="rId4"/>
    <p:sldId id="279" r:id="rId5"/>
    <p:sldId id="280" r:id="rId6"/>
    <p:sldId id="267" r:id="rId7"/>
    <p:sldId id="289" r:id="rId8"/>
    <p:sldId id="275" r:id="rId9"/>
    <p:sldId id="269" r:id="rId10"/>
    <p:sldId id="287" r:id="rId11"/>
    <p:sldId id="272" r:id="rId12"/>
    <p:sldId id="271" r:id="rId13"/>
    <p:sldId id="264" r:id="rId14"/>
    <p:sldId id="284" r:id="rId15"/>
    <p:sldId id="286" r:id="rId16"/>
    <p:sldId id="281" r:id="rId17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3F9FA"/>
          </a:solidFill>
        </a:fill>
      </a:tcStyle>
    </a:wholeTbl>
    <a:band1H>
      <a:tcStyle>
        <a:tcBdr/>
        <a:fill>
          <a:solidFill>
            <a:srgbClr val="E7F3F4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E7F3F4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BBE0E3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BBE0E3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BBE0E3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BBE0E3"/>
          </a:solidFill>
        </a:fill>
      </a:tcStyle>
    </a:firstRow>
  </a:tblStyle>
  <a:tblStyle styleId="{5A111915-BE36-4E01-A7E5-04B1672EAD32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3172" cap="flat" cmpd="sng" algn="ctr">
              <a:solidFill>
                <a:srgbClr val="DAEDE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DAEDE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3172" cap="flat" cmpd="sng" algn="ctr">
              <a:solidFill>
                <a:srgbClr val="DAEDE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DAEDE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>
          <a:top>
            <a:ln w="3172" cap="flat" cmpd="sng" algn="ctr">
              <a:solidFill>
                <a:srgbClr val="DAEDE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DAEDE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band1H>
    <a:band1V>
      <a:tcStyle>
        <a:tcBdr>
          <a:left>
            <a:ln w="3172" cap="flat" cmpd="sng" algn="ctr">
              <a:solidFill>
                <a:srgbClr val="DAEDE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DAEDEF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1V>
    <a:band2V>
      <a:tcStyle>
        <a:tcBdr>
          <a:left>
            <a:ln w="3172" cap="flat" cmpd="sng" algn="ctr">
              <a:solidFill>
                <a:srgbClr val="DAEDE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DAEDEF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2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DAEDEF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DAEDEF"/>
          </a:solidFill>
        </a:fill>
      </a:tcStyle>
    </a:firstRow>
  </a:tblStyle>
  <a:tblStyle styleId="{0660B408-B3CF-4A94-85FC-2B1E0A45F4A2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  <a:fill>
          <a:solidFill>
            <a:srgbClr val="F3F9FA"/>
          </a:solidFill>
        </a:fill>
      </a:tcStyle>
    </a:wholeTbl>
    <a:band1H>
      <a:tcStyle>
        <a:tcBdr/>
        <a:fill>
          <a:solidFill>
            <a:srgbClr val="E7F3F4"/>
          </a:solidFill>
        </a:fill>
      </a:tcStyle>
    </a:band1H>
    <a:band1V>
      <a:tcStyle>
        <a:tcBdr/>
        <a:fill>
          <a:solidFill>
            <a:srgbClr val="E7F3F4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3F9FA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333399"/>
          </a:solidFill>
        </a:fill>
      </a:tcStyle>
    </a:firstRow>
  </a:tblStyle>
  <a:tblStyle styleId="{46F890A9-2807-4EBB-B81D-B2AA78EC7F39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8FCFC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2D2D8A"/>
          </a:solidFill>
        </a:fill>
      </a:tcStyle>
    </a:firstRow>
  </a:tblStyle>
  <a:tblStyle styleId="{5940675A-B579-460E-94D1-54222C63F5D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  <a:tblStyle styleId="{91EBBBCC-DAD2-459C-BE2E-F6DE35CF9A28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  <a:fill>
          <a:solidFill>
            <a:srgbClr val="FFFFFF"/>
          </a:solidFill>
        </a:fill>
      </a:tcStyle>
    </a:wholeTbl>
    <a:band1H>
      <a:tcStyle>
        <a:tcBdr/>
        <a:fill>
          <a:solidFill>
            <a:srgbClr val="FFFFFF"/>
          </a:solidFill>
        </a:fill>
      </a:tcStyle>
    </a:band1H>
    <a:band1V>
      <a:tcStyle>
        <a:tcBdr/>
        <a:fill>
          <a:solidFill>
            <a:srgbClr val="FFFFFF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0000"/>
          </a:solidFill>
        </a:fill>
      </a:tcStyle>
    </a:firstRow>
  </a:tblStyle>
  <a:tblStyle styleId="{912C8C85-51F0-491E-9774-3900AFEF0FD7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3172" cap="flat" cmpd="sng" algn="ctr">
              <a:solidFill>
                <a:srgbClr val="2D2D8A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2D2D8A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3172" cap="flat" cmpd="sng" algn="ctr">
              <a:solidFill>
                <a:srgbClr val="2D2D8A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2D2D8A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>
          <a:top>
            <a:ln w="3172" cap="flat" cmpd="sng" algn="ctr">
              <a:solidFill>
                <a:srgbClr val="2D2D8A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2D2D8A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band1H>
    <a:band1V>
      <a:tcStyle>
        <a:tcBdr>
          <a:left>
            <a:ln w="3172" cap="flat" cmpd="sng" algn="ctr">
              <a:solidFill>
                <a:srgbClr val="2D2D8A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2D2D8A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1V>
    <a:band2V>
      <a:tcStyle>
        <a:tcBdr>
          <a:left>
            <a:ln w="3172" cap="flat" cmpd="sng" algn="ctr">
              <a:solidFill>
                <a:srgbClr val="2D2D8A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2D2D8A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2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2D2D8A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2D2D8A"/>
          </a:solidFill>
        </a:fill>
      </a:tcStyle>
    </a:firstRow>
  </a:tblStyle>
  <a:tblStyle styleId="{5202B0CA-FC54-4496-8BCA-5EF66A818D29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  <a:fill>
          <a:solidFill>
            <a:srgbClr val="E7E7E7"/>
          </a:solidFill>
        </a:fill>
      </a:tcStyle>
    </a:wholeTbl>
    <a:band1H>
      <a:tcStyle>
        <a:tcBdr/>
        <a:fill>
          <a:solidFill>
            <a:srgbClr val="CBCBCB"/>
          </a:solidFill>
        </a:fill>
      </a:tcStyle>
    </a:band1H>
    <a:band1V>
      <a:tcStyle>
        <a:tcBdr/>
        <a:fill>
          <a:solidFill>
            <a:srgbClr val="CBCBCB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E7E7E7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19414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新細明體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Rectangle 3"/>
          <p:cNvSpPr txBox="1">
            <a:spLocks noGrp="1"/>
          </p:cNvSpPr>
          <p:nvPr>
            <p:ph type="dt" idx="1"/>
          </p:nvPr>
        </p:nvSpPr>
        <p:spPr>
          <a:xfrm>
            <a:off x="3814767" y="0"/>
            <a:ext cx="2919414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新細明體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01698" y="739777"/>
            <a:ext cx="4932365" cy="3700467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/>
          <p:cNvSpPr txBox="1">
            <a:spLocks noGrp="1"/>
          </p:cNvSpPr>
          <p:nvPr>
            <p:ph type="body" sz="quarter" idx="3"/>
          </p:nvPr>
        </p:nvSpPr>
        <p:spPr>
          <a:xfrm>
            <a:off x="673098" y="4686299"/>
            <a:ext cx="5389565" cy="44402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4"/>
          </p:nvPr>
        </p:nvSpPr>
        <p:spPr>
          <a:xfrm>
            <a:off x="0" y="9371008"/>
            <a:ext cx="2919414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新細明體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5"/>
          </p:nvPr>
        </p:nvSpPr>
        <p:spPr>
          <a:xfrm>
            <a:off x="3814767" y="9371008"/>
            <a:ext cx="2919414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新細明體"/>
              </a:defRPr>
            </a:lvl1pPr>
          </a:lstStyle>
          <a:p>
            <a:pPr lvl="0"/>
            <a:fld id="{8DD2A446-26F6-47F2-88D9-AD9AF388B8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40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Arial"/>
        <a:ea typeface="新細明體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Arial"/>
        <a:ea typeface="新細明體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Arial"/>
        <a:ea typeface="新細明體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Arial"/>
        <a:ea typeface="新細明體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Arial"/>
        <a:ea typeface="新細明體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14767" y="9371008"/>
            <a:ext cx="2919414" cy="4937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1A8BA2D-2586-4E58-8386-8BC7DED06F84}" type="slidenum">
              <a:t>2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8050" y="776288"/>
            <a:ext cx="4916488" cy="3687762"/>
          </a:xfrm>
          <a:ln w="12701" cap="flat">
            <a:solidFill>
              <a:srgbClr val="000000"/>
            </a:solidFill>
            <a:prstDash val="solid"/>
            <a:miter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896934" y="4714875"/>
            <a:ext cx="4938710" cy="4383084"/>
          </a:xfrm>
        </p:spPr>
        <p:txBody>
          <a:bodyPr lIns="92765" tIns="46387" rIns="92765" bIns="46387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14767" y="9371008"/>
            <a:ext cx="2919414" cy="4937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F79FACA-49AF-4AB4-BECD-9A42C25D0B2A}" type="slidenum">
              <a:t>12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14767" y="9371008"/>
            <a:ext cx="2919414" cy="4937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B5A92BA-8C0D-4B67-B03D-6E4F1A56144F}" type="slidenum">
              <a:t>13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14767" y="9371008"/>
            <a:ext cx="2919414" cy="4937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8677C34-D809-4C5C-A7BD-96BA4D41D896}" type="slidenum">
              <a:t>4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14767" y="9371008"/>
            <a:ext cx="2919414" cy="4937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24E5D87-0F80-4821-B7B8-ABEAAC26A1F1}" type="slidenum">
              <a:t>5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14767" y="9371008"/>
            <a:ext cx="2919414" cy="4937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CC3B826-728F-413F-84A5-C126069D50C4}" type="slidenum">
              <a:t>6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14767" y="9371008"/>
            <a:ext cx="2919414" cy="4937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CC3B826-728F-413F-84A5-C126069D50C4}" type="slidenum">
              <a:t>7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5593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14767" y="9371008"/>
            <a:ext cx="2919414" cy="4937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3F7D55-5F6D-4171-8AB6-793F6A50828F}" type="slidenum">
              <a:t>8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14767" y="9371008"/>
            <a:ext cx="2919414" cy="4937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1D24632-26B7-46BE-90A0-CB7A4C7C0F60}" type="slidenum">
              <a:t>9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14767" y="9371008"/>
            <a:ext cx="2919414" cy="4937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E6429BB-C47E-4F43-8A6A-3725F53C2D82}" type="slidenum">
              <a:t>10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14767" y="9371008"/>
            <a:ext cx="2919414" cy="4937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EA0AA05-E02C-4D46-9C17-504D1889C602}" type="slidenum">
              <a:t>11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強化企業智慧財產經營管理計畫</a:t>
            </a:r>
            <a:endParaRPr lang="en-US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650A19-2CF7-4E98-A8A6-375EA8EE8BE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6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強化企業智慧財產經營管理計畫</a:t>
            </a:r>
            <a:endParaRPr lang="en-US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2D4650-23EE-46B6-8EBD-551EC632A39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強化企業智慧財產經營管理計畫</a:t>
            </a:r>
            <a:endParaRPr lang="en-US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E47152-A6A0-47E0-9884-2B270598AE2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5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表格版面配置區 2"/>
          <p:cNvSpPr txBox="1">
            <a:spLocks noGrp="1"/>
          </p:cNvSpPr>
          <p:nvPr>
            <p:ph type="tbl" idx="1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強化企業智慧財產經營管理計畫</a:t>
            </a:r>
            <a:endParaRPr lang="en-US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089863-3E47-43C3-8CEB-E4290A0642C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4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>
          <a:xfrm>
            <a:off x="457200" y="6481760"/>
            <a:ext cx="2133596" cy="476246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>
          <a:xfrm>
            <a:off x="3124203" y="6481760"/>
            <a:ext cx="2895603" cy="47624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強化企業智慧財產經營管理計畫</a:t>
            </a:r>
            <a:endParaRPr lang="en-US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>
          <a:xfrm>
            <a:off x="6553203" y="6481760"/>
            <a:ext cx="2133596" cy="476246"/>
          </a:xfrm>
        </p:spPr>
        <p:txBody>
          <a:bodyPr/>
          <a:lstStyle>
            <a:lvl1pPr>
              <a:defRPr/>
            </a:lvl1pPr>
          </a:lstStyle>
          <a:p>
            <a:pPr lvl="0"/>
            <a:fld id="{2A608000-5436-4425-BA46-8425C2FE70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8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強化企業智慧財產經營管理計畫</a:t>
            </a:r>
            <a:endParaRPr lang="en-US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4042C0-87B3-4F38-BD4D-25C54D06E9F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7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強化企業智慧財產經營管理計畫</a:t>
            </a:r>
            <a:endParaRPr lang="en-US"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44270A-F4C6-43D0-9A5D-94339B99C1F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2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強化企業智慧財產經營管理計畫</a:t>
            </a:r>
            <a:endParaRPr lang="en-US"/>
          </a:p>
        </p:txBody>
      </p:sp>
      <p:sp>
        <p:nvSpPr>
          <p:cNvPr id="9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88E817-2833-4F23-8042-1F2D05AAD89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2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latin typeface="微軟正黑體" pitchFamily="34"/>
                <a:ea typeface="微軟正黑體" pitchFamily="34"/>
              </a:defRPr>
            </a:lvl1pPr>
          </a:lstStyle>
          <a:p>
            <a:pPr lvl="0"/>
            <a:r>
              <a:rPr lang="zh-TW"/>
              <a:t>強化企業智慧財產經營管理計畫</a:t>
            </a:r>
            <a:endParaRPr lang="en-US"/>
          </a:p>
        </p:txBody>
      </p:sp>
      <p:sp>
        <p:nvSpPr>
          <p:cNvPr id="5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E8B854-A964-4015-876F-80C80AE0DE7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2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強化企業智慧財產經營管理計畫</a:t>
            </a:r>
            <a:endParaRPr lang="en-US"/>
          </a:p>
        </p:txBody>
      </p:sp>
      <p:sp>
        <p:nvSpPr>
          <p:cNvPr id="4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77F33C-225B-430B-B1ED-8039E6A3D4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6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強化企業智慧財產經營管理計畫</a:t>
            </a:r>
            <a:endParaRPr lang="en-US"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45A02E-38CD-4E60-9598-EA7C2CBBAD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83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強化企業智慧財產經營管理計畫</a:t>
            </a:r>
            <a:endParaRPr lang="en-US"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2CBBEE-1C50-4841-AEEB-0D3C4F82199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0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2"/>
          </p:nvPr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新細明體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3"/>
          </p:nvPr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Arial"/>
                <a:ea typeface="新細明體"/>
              </a:defRPr>
            </a:lvl1pPr>
          </a:lstStyle>
          <a:p>
            <a:pPr lvl="0"/>
            <a:r>
              <a:rPr lang="zh-TW"/>
              <a:t>強化企業智慧財產經營管理計畫</a:t>
            </a:r>
            <a:endParaRPr lang="en-US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4"/>
          </p:nvPr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新細明體"/>
              </a:defRPr>
            </a:lvl1pPr>
          </a:lstStyle>
          <a:p>
            <a:pPr lvl="0"/>
            <a:fld id="{939F071F-C718-4BD7-A29E-E78D6F767F2B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0" cap="none" spc="0" baseline="0">
          <a:solidFill>
            <a:srgbClr val="000000"/>
          </a:solidFill>
          <a:uFillTx/>
          <a:latin typeface="標楷體" pitchFamily="65"/>
          <a:ea typeface="標楷體" pitchFamily="65"/>
        </a:defRPr>
      </a:lvl1pPr>
    </p:titleStyle>
    <p:bodyStyle>
      <a:lvl1pPr marL="342900" marR="0" lvl="0" indent="-342900" algn="l" defTabSz="914400" rtl="0" fontAlgn="auto" hangingPunct="0">
        <a:lnSpc>
          <a:spcPct val="100000"/>
        </a:lnSpc>
        <a:spcBef>
          <a:spcPts val="800"/>
        </a:spcBef>
        <a:spcAft>
          <a:spcPts val="0"/>
        </a:spcAft>
        <a:buSzPct val="100000"/>
        <a:buChar char="•"/>
        <a:tabLst/>
        <a:defRPr lang="zh-TW" sz="3200" b="0" i="0" u="none" strike="noStrike" kern="0" cap="none" spc="0" baseline="0">
          <a:solidFill>
            <a:srgbClr val="000000"/>
          </a:solidFill>
          <a:uFillTx/>
          <a:latin typeface="標楷體" pitchFamily="65"/>
          <a:ea typeface="標楷體" pitchFamily="65"/>
        </a:defRPr>
      </a:lvl1pPr>
      <a:lvl2pPr marL="742950" marR="0" lvl="1" indent="-285750" algn="l" defTabSz="914400" rtl="0" fontAlgn="auto" hangingPunct="0">
        <a:lnSpc>
          <a:spcPct val="100000"/>
        </a:lnSpc>
        <a:spcBef>
          <a:spcPts val="700"/>
        </a:spcBef>
        <a:spcAft>
          <a:spcPts val="0"/>
        </a:spcAft>
        <a:buSzPct val="100000"/>
        <a:buChar char="–"/>
        <a:tabLst/>
        <a:defRPr lang="zh-TW" sz="2800" b="0" i="0" u="none" strike="noStrike" kern="0" cap="none" spc="0" baseline="0">
          <a:solidFill>
            <a:srgbClr val="000000"/>
          </a:solidFill>
          <a:uFillTx/>
          <a:latin typeface="標楷體" pitchFamily="65"/>
          <a:ea typeface="標楷體" pitchFamily="65"/>
        </a:defRPr>
      </a:lvl2pPr>
      <a:lvl3pPr marL="1143000" marR="0" lvl="2" indent="-228600" algn="l" defTabSz="914400" rtl="0" fontAlgn="auto" hangingPunct="0">
        <a:lnSpc>
          <a:spcPct val="100000"/>
        </a:lnSpc>
        <a:spcBef>
          <a:spcPts val="600"/>
        </a:spcBef>
        <a:spcAft>
          <a:spcPts val="0"/>
        </a:spcAft>
        <a:buSzPct val="100000"/>
        <a:buChar char="•"/>
        <a:tabLst/>
        <a:defRPr lang="zh-TW" sz="2400" b="0" i="0" u="none" strike="noStrike" kern="0" cap="none" spc="0" baseline="0">
          <a:solidFill>
            <a:srgbClr val="000000"/>
          </a:solidFill>
          <a:uFillTx/>
          <a:latin typeface="標楷體" pitchFamily="65"/>
          <a:ea typeface="標楷體" pitchFamily="65"/>
        </a:defRPr>
      </a:lvl3pPr>
      <a:lvl4pPr marL="1600200" marR="0" lvl="3" indent="-228600" algn="l" defTabSz="914400" rtl="0" fontAlgn="auto" hangingPunct="0">
        <a:lnSpc>
          <a:spcPct val="100000"/>
        </a:lnSpc>
        <a:spcBef>
          <a:spcPts val="500"/>
        </a:spcBef>
        <a:spcAft>
          <a:spcPts val="0"/>
        </a:spcAft>
        <a:buSzPct val="100000"/>
        <a:buChar char="–"/>
        <a:tabLst/>
        <a:defRPr lang="zh-TW" sz="2000" b="0" i="0" u="none" strike="noStrike" kern="0" cap="none" spc="0" baseline="0">
          <a:solidFill>
            <a:srgbClr val="000000"/>
          </a:solidFill>
          <a:uFillTx/>
          <a:latin typeface="標楷體" pitchFamily="65"/>
          <a:ea typeface="標楷體" pitchFamily="65"/>
        </a:defRPr>
      </a:lvl4pPr>
      <a:lvl5pPr marL="2057400" marR="0" lvl="4" indent="-228600" algn="l" defTabSz="914400" rtl="0" fontAlgn="auto" hangingPunct="0">
        <a:lnSpc>
          <a:spcPct val="100000"/>
        </a:lnSpc>
        <a:spcBef>
          <a:spcPts val="500"/>
        </a:spcBef>
        <a:spcAft>
          <a:spcPts val="0"/>
        </a:spcAft>
        <a:buSzPct val="100000"/>
        <a:buChar char="»"/>
        <a:tabLst/>
        <a:defRPr lang="zh-TW" sz="2000" b="0" i="0" u="none" strike="noStrike" kern="0" cap="none" spc="0" baseline="0">
          <a:solidFill>
            <a:srgbClr val="000000"/>
          </a:solidFill>
          <a:uFillTx/>
          <a:latin typeface="標楷體" pitchFamily="65"/>
          <a:ea typeface="標楷體" pitchFamily="65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199" y="-299268"/>
            <a:ext cx="8229600" cy="1143000"/>
          </a:xfrm>
        </p:spPr>
        <p:txBody>
          <a:bodyPr/>
          <a:lstStyle/>
          <a:p>
            <a:pPr lvl="0"/>
            <a:r>
              <a:rPr lang="zh-TW" b="1" dirty="0">
                <a:latin typeface="微軟正黑體" pitchFamily="34"/>
                <a:ea typeface="微軟正黑體" pitchFamily="34"/>
              </a:rPr>
              <a:t>審查重點</a:t>
            </a:r>
            <a:endParaRPr lang="en-US" dirty="0">
              <a:latin typeface="微軟正黑體" pitchFamily="34"/>
              <a:ea typeface="微軟正黑體" pitchFamily="34"/>
            </a:endParaRPr>
          </a:p>
        </p:txBody>
      </p:sp>
      <p:sp>
        <p:nvSpPr>
          <p:cNvPr id="4" name="Rectangle 1"/>
          <p:cNvSpPr/>
          <p:nvPr/>
        </p:nvSpPr>
        <p:spPr>
          <a:xfrm>
            <a:off x="0" y="-323167"/>
            <a:ext cx="184727" cy="64633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/>
            </a:r>
            <a:b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</a:br>
            <a:endParaRPr lang="zh-TW" sz="18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5" name="Rectangle 3"/>
          <p:cNvSpPr txBox="1"/>
          <p:nvPr/>
        </p:nvSpPr>
        <p:spPr>
          <a:xfrm>
            <a:off x="184727" y="521103"/>
            <a:ext cx="8229600" cy="51736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342900" marR="0" lvl="0" indent="-342900" algn="l" defTabSz="914400" rtl="0" fontAlgn="auto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1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內容應呈現以下重點：</a:t>
            </a:r>
            <a:endParaRPr lang="en-US" sz="2000" b="0" i="0" u="none" strike="noStrike" kern="0" cap="none" spc="0" baseline="0" dirty="0">
              <a:solidFill>
                <a:srgbClr val="FF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6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FFBBBF9-DEBF-4CA4-A4C6-42A8FB3CB354}" type="slidenum">
              <a:t>1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7" name="頁尾版面配置區 17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graphicFrame>
        <p:nvGraphicFramePr>
          <p:cNvPr id="3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40181"/>
              </p:ext>
            </p:extLst>
          </p:nvPr>
        </p:nvGraphicFramePr>
        <p:xfrm>
          <a:off x="234155" y="960764"/>
          <a:ext cx="8675688" cy="550284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5839">
                  <a:extLst>
                    <a:ext uri="{9D8B030D-6E8A-4147-A177-3AD203B41FA5}">
                      <a16:colId xmlns:a16="http://schemas.microsoft.com/office/drawing/2014/main" val="1204423081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1230683370"/>
                    </a:ext>
                  </a:extLst>
                </a:gridCol>
                <a:gridCol w="5702300">
                  <a:extLst>
                    <a:ext uri="{9D8B030D-6E8A-4147-A177-3AD203B41FA5}">
                      <a16:colId xmlns:a16="http://schemas.microsoft.com/office/drawing/2014/main" val="698083215"/>
                    </a:ext>
                  </a:extLst>
                </a:gridCol>
                <a:gridCol w="1342949">
                  <a:extLst>
                    <a:ext uri="{9D8B030D-6E8A-4147-A177-3AD203B41FA5}">
                      <a16:colId xmlns:a16="http://schemas.microsoft.com/office/drawing/2014/main" val="1109978404"/>
                    </a:ext>
                  </a:extLst>
                </a:gridCol>
              </a:tblGrid>
              <a:tr h="406132"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 dirty="0">
                          <a:latin typeface="微軟正黑體" pitchFamily="34"/>
                          <a:ea typeface="微軟正黑體" pitchFamily="34"/>
                        </a:rPr>
                        <a:t>項目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 kern="12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 dirty="0">
                          <a:latin typeface="微軟正黑體" pitchFamily="34"/>
                          <a:ea typeface="微軟正黑體" pitchFamily="34"/>
                        </a:rPr>
                        <a:t>說明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600" kern="1200" dirty="0">
                          <a:latin typeface="微軟正黑體" pitchFamily="34"/>
                          <a:ea typeface="微軟正黑體" pitchFamily="34"/>
                        </a:rPr>
                        <a:t>對應簡報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756977"/>
                  </a:ext>
                </a:extLst>
              </a:tr>
              <a:tr h="1327355">
                <a:tc rowSpan="3">
                  <a:txBody>
                    <a:bodyPr/>
                    <a:lstStyle/>
                    <a:p>
                      <a:pPr marL="0" lvl="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計畫</a:t>
                      </a:r>
                      <a:r>
                        <a:rPr lang="zh-TW" altLang="en-US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內容</a:t>
                      </a:r>
                      <a:r>
                        <a:rPr lang="en-US" altLang="zh-TW" sz="14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(</a:t>
                      </a:r>
                      <a:r>
                        <a:rPr lang="zh-TW" altLang="en-US" sz="14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配分</a:t>
                      </a:r>
                      <a:r>
                        <a:rPr lang="en-US" altLang="zh-TW" sz="14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70)</a:t>
                      </a:r>
                      <a:endParaRPr lang="zh-TW" sz="14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創新智財經營管理項目動機</a:t>
                      </a:r>
                      <a:r>
                        <a:rPr lang="zh-TW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與</a:t>
                      </a:r>
                      <a:r>
                        <a:rPr lang="zh-TW" altLang="en-US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管理模式亮點</a:t>
                      </a:r>
                      <a:endParaRPr lang="zh-TW" sz="16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  <a:buSzPct val="100000"/>
                        <a:buFont typeface="標楷體"/>
                        <a:buChar char="‧"/>
                      </a:pPr>
                      <a:r>
                        <a:rPr lang="zh-TW" altLang="en-US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創新智財經營管理</a:t>
                      </a:r>
                      <a:r>
                        <a:rPr lang="zh-TW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動機</a:t>
                      </a:r>
                      <a:endParaRPr lang="en-US" altLang="zh-TW" sz="1600" kern="1200" dirty="0" smtClean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342900" lvl="0" indent="-34290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  <a:buSzPct val="100000"/>
                        <a:buFont typeface="標楷體"/>
                        <a:buChar char="‧"/>
                      </a:pPr>
                      <a:r>
                        <a:rPr lang="zh-TW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企業內部</a:t>
                      </a:r>
                      <a:r>
                        <a:rPr lang="zh-TW" altLang="en-US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高層</a:t>
                      </a:r>
                      <a:r>
                        <a:rPr lang="zh-TW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支持</a:t>
                      </a:r>
                      <a:r>
                        <a:rPr lang="zh-TW" altLang="en-US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與參與</a:t>
                      </a:r>
                      <a:r>
                        <a:rPr lang="zh-TW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程度</a:t>
                      </a:r>
                      <a:r>
                        <a:rPr lang="zh-TW" sz="1600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、</a:t>
                      </a:r>
                      <a:r>
                        <a:rPr lang="zh-TW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投入</a:t>
                      </a:r>
                      <a:r>
                        <a:rPr lang="zh-TW" altLang="en-US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創新智財管理之</a:t>
                      </a:r>
                      <a:r>
                        <a:rPr lang="zh-TW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資源</a:t>
                      </a:r>
                      <a:r>
                        <a:rPr lang="zh-TW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及</a:t>
                      </a:r>
                      <a:r>
                        <a:rPr lang="zh-TW" altLang="en-US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跨部門</a:t>
                      </a:r>
                      <a:r>
                        <a:rPr lang="zh-TW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配合</a:t>
                      </a:r>
                      <a:endParaRPr lang="zh-TW" sz="16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342900" lvl="0" indent="-34290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  <a:buSzPct val="100000"/>
                        <a:buFont typeface="標楷體"/>
                        <a:buChar char="‧"/>
                      </a:pPr>
                      <a:r>
                        <a:rPr lang="zh-TW" altLang="en-US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預計創新智財管理模式之內容、對於利害關係人影響（內部員工、投資人及穩固合作夥伴及顧客關係）</a:t>
                      </a:r>
                      <a:r>
                        <a:rPr lang="zh-TW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等</a:t>
                      </a: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…</a:t>
                      </a:r>
                      <a:r>
                        <a:rPr lang="zh-TW" sz="16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項目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TW" sz="14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一、公司簡介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342900" lvl="0" indent="-34290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TW" sz="14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二、申請動機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342900" lvl="0" indent="-34290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TW" sz="14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三、執行規劃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342900" marR="0" lvl="0" indent="-342900" algn="l" defTabSz="914400" rtl="0" fontAlgn="auto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4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四、經費說明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15891"/>
                  </a:ext>
                </a:extLst>
              </a:tr>
              <a:tr h="1046155">
                <a:tc vMerge="1">
                  <a:txBody>
                    <a:bodyPr/>
                    <a:lstStyle/>
                    <a:p>
                      <a:pPr lvl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 kern="12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latin typeface="微軟正黑體" pitchFamily="34"/>
                          <a:ea typeface="微軟正黑體" pitchFamily="34"/>
                        </a:rPr>
                        <a:t>創新管理模式</a:t>
                      </a:r>
                      <a:r>
                        <a:rPr lang="zh-TW" sz="1600" kern="1200" dirty="0" smtClean="0">
                          <a:latin typeface="微軟正黑體" pitchFamily="34"/>
                          <a:ea typeface="微軟正黑體" pitchFamily="34"/>
                        </a:rPr>
                        <a:t>規劃</a:t>
                      </a:r>
                      <a:endParaRPr lang="zh-TW" sz="1600" kern="12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2000"/>
                        </a:lnSpc>
                        <a:spcAft>
                          <a:spcPts val="0"/>
                        </a:spcAft>
                        <a:buSzPct val="100000"/>
                        <a:buFont typeface="標楷體"/>
                        <a:buChar char="‧"/>
                      </a:pPr>
                      <a:r>
                        <a:rPr lang="zh-TW" altLang="en-US" sz="1600" kern="1200" dirty="0" smtClean="0">
                          <a:latin typeface="微軟正黑體" pitchFamily="34"/>
                          <a:ea typeface="微軟正黑體" pitchFamily="34"/>
                        </a:rPr>
                        <a:t>創新智財管理制度作法、機制</a:t>
                      </a:r>
                      <a:r>
                        <a:rPr lang="zh-TW" sz="1600" kern="1200" dirty="0" smtClean="0">
                          <a:latin typeface="微軟正黑體" pitchFamily="34"/>
                          <a:ea typeface="微軟正黑體" pitchFamily="34"/>
                        </a:rPr>
                        <a:t>規劃</a:t>
                      </a:r>
                      <a:r>
                        <a:rPr lang="zh-TW" sz="1600" kern="1200" dirty="0">
                          <a:latin typeface="微軟正黑體" pitchFamily="34"/>
                          <a:ea typeface="微軟正黑體" pitchFamily="34"/>
                        </a:rPr>
                        <a:t>之適切性、可行性</a:t>
                      </a:r>
                      <a:r>
                        <a:rPr lang="zh-TW" sz="1600" kern="1200" dirty="0" smtClean="0">
                          <a:latin typeface="微軟正黑體" pitchFamily="34"/>
                          <a:ea typeface="微軟正黑體" pitchFamily="34"/>
                        </a:rPr>
                        <a:t>、</a:t>
                      </a:r>
                      <a:r>
                        <a:rPr lang="zh-TW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預期</a:t>
                      </a:r>
                      <a:r>
                        <a:rPr lang="zh-TW" altLang="en-US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透過創新智財管理模式與公司營運連結</a:t>
                      </a:r>
                      <a:r>
                        <a:rPr lang="zh-TW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達成</a:t>
                      </a:r>
                      <a:r>
                        <a:rPr lang="zh-TW" sz="1600" b="1" u="sng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之目標及</a:t>
                      </a:r>
                      <a:r>
                        <a:rPr lang="zh-TW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效益</a:t>
                      </a:r>
                      <a:r>
                        <a:rPr lang="zh-TW" sz="1600" kern="1200" dirty="0" smtClean="0">
                          <a:latin typeface="微軟正黑體" pitchFamily="34"/>
                          <a:ea typeface="微軟正黑體" pitchFamily="34"/>
                        </a:rPr>
                        <a:t>等</a:t>
                      </a:r>
                      <a:r>
                        <a:rPr lang="en-US" sz="1600" kern="1200" dirty="0"/>
                        <a:t>…</a:t>
                      </a:r>
                      <a:r>
                        <a:rPr lang="zh-TW" sz="1600" kern="1200" dirty="0" smtClean="0">
                          <a:latin typeface="微軟正黑體" pitchFamily="34"/>
                          <a:ea typeface="微軟正黑體" pitchFamily="34"/>
                        </a:rPr>
                        <a:t>項目</a:t>
                      </a:r>
                      <a:endParaRPr lang="zh-TW" sz="1600" kern="1200" dirty="0"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342900" lvl="0" indent="-342900">
                        <a:lnSpc>
                          <a:spcPts val="2000"/>
                        </a:lnSpc>
                        <a:spcAft>
                          <a:spcPts val="0"/>
                        </a:spcAft>
                        <a:buSzPct val="100000"/>
                        <a:buFont typeface="標楷體"/>
                        <a:buChar char="‧"/>
                      </a:pPr>
                      <a:r>
                        <a:rPr lang="zh-TW" altLang="en-US" sz="1600" kern="1200" dirty="0" smtClean="0">
                          <a:latin typeface="微軟正黑體" pitchFamily="34"/>
                          <a:ea typeface="微軟正黑體" pitchFamily="34"/>
                        </a:rPr>
                        <a:t>透過創新智財管理模式如何</a:t>
                      </a:r>
                      <a:r>
                        <a:rPr lang="zh-TW" altLang="en-US" sz="1600" b="1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提高公司經營優勢或減低經營風險</a:t>
                      </a:r>
                      <a:endParaRPr lang="zh-TW" sz="1600" b="1" kern="1200" dirty="0">
                        <a:solidFill>
                          <a:srgbClr val="FF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TW" sz="14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三、執行規劃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342900" lvl="0" indent="-34290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TW" sz="14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五</a:t>
                      </a:r>
                      <a:r>
                        <a:rPr lang="zh-TW" sz="14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、預期效益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8241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lvl="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創新</a:t>
                      </a:r>
                      <a:r>
                        <a:rPr lang="zh-TW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能量</a:t>
                      </a:r>
                      <a:r>
                        <a:rPr lang="zh-TW" altLang="en-US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及效益</a:t>
                      </a:r>
                      <a:endParaRPr lang="zh-TW" sz="16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fontAlgn="auto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標楷體"/>
                        <a:buChar char="‧"/>
                        <a:tabLst/>
                      </a:pPr>
                      <a:r>
                        <a:rPr lang="zh-TW" sz="16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企業之產業定位及優勢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342900" lvl="0" indent="-34290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  <a:buSzPct val="100000"/>
                        <a:buFont typeface="標楷體"/>
                        <a:buChar char="‧"/>
                      </a:pPr>
                      <a:r>
                        <a:rPr lang="zh-TW" sz="16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企業研發能量的</a:t>
                      </a:r>
                      <a:r>
                        <a:rPr lang="zh-TW" sz="16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展現</a:t>
                      </a:r>
                      <a:endParaRPr lang="zh-TW" sz="16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342900" marR="0" lvl="0" indent="-342900" algn="l" defTabSz="914400" rtl="0" fontAlgn="auto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標楷體"/>
                        <a:buChar char="‧"/>
                        <a:tabLst/>
                      </a:pPr>
                      <a:r>
                        <a:rPr lang="zh-TW" sz="16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企業智財現況及能量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342900" marR="0" lvl="0" indent="-342900" algn="l" defTabSz="914400" rtl="0" fontAlgn="auto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標楷體"/>
                        <a:buChar char="‧"/>
                        <a:tabLst/>
                      </a:pPr>
                      <a:r>
                        <a:rPr lang="zh-TW" altLang="en-US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創新智財管理模式</a:t>
                      </a:r>
                      <a:r>
                        <a:rPr lang="zh-TW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促進</a:t>
                      </a:r>
                      <a:r>
                        <a:rPr lang="zh-TW" sz="1600" b="1" u="sng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關係企業或同業</a:t>
                      </a:r>
                      <a:r>
                        <a:rPr lang="zh-TW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仿效</a:t>
                      </a:r>
                      <a:r>
                        <a:rPr lang="zh-TW" altLang="en-US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之影響</a:t>
                      </a:r>
                      <a:endParaRPr lang="zh-TW" sz="1600" b="1" u="sng" kern="1200" dirty="0">
                        <a:solidFill>
                          <a:srgbClr val="FF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342900" lvl="0" indent="-34290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  <a:buSzPct val="100000"/>
                        <a:buFont typeface="標楷體"/>
                        <a:buChar char="‧"/>
                      </a:pPr>
                      <a:r>
                        <a:rPr lang="zh-TW" sz="1600" b="1" u="sng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對產業形成示範案例擴散</a:t>
                      </a:r>
                      <a:r>
                        <a:rPr lang="zh-TW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效益</a:t>
                      </a:r>
                      <a:endParaRPr lang="en-US" altLang="zh-TW" sz="1600" b="1" u="sng" kern="1200" dirty="0" smtClean="0">
                        <a:solidFill>
                          <a:srgbClr val="FF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342900" lvl="0" indent="-34290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  <a:buSzPct val="100000"/>
                        <a:buFont typeface="標楷體"/>
                        <a:buChar char="‧"/>
                      </a:pPr>
                      <a:r>
                        <a:rPr lang="zh-TW" altLang="en-US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促成投資人、供應商之信心</a:t>
                      </a:r>
                      <a:r>
                        <a:rPr lang="zh-TW" sz="1600" b="1" u="sng" kern="1200" dirty="0" smtClean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等</a:t>
                      </a: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…</a:t>
                      </a:r>
                      <a:r>
                        <a:rPr lang="zh-TW" sz="16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項目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TW" sz="14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一、公司簡介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indent="0" algn="l" defTabSz="914400" rtl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TW" sz="14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六、對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TIPS</a:t>
                      </a:r>
                      <a:r>
                        <a:rPr lang="zh-TW" sz="140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計畫的效益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001584"/>
                  </a:ext>
                </a:extLst>
              </a:tr>
              <a:tr h="313264">
                <a:tc gridSpan="2">
                  <a:txBody>
                    <a:bodyPr/>
                    <a:lstStyle/>
                    <a:p>
                      <a:pPr lvl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latin typeface="微軟正黑體" pitchFamily="34"/>
                          <a:ea typeface="微軟正黑體" pitchFamily="34"/>
                        </a:rPr>
                        <a:t>計畫</a:t>
                      </a:r>
                      <a:r>
                        <a:rPr lang="zh-TW" altLang="en-US" sz="1600" kern="1200" dirty="0" smtClean="0">
                          <a:latin typeface="微軟正黑體" pitchFamily="34"/>
                          <a:ea typeface="微軟正黑體" pitchFamily="34"/>
                        </a:rPr>
                        <a:t>可行性</a:t>
                      </a:r>
                      <a:r>
                        <a:rPr lang="en-US" altLang="zh-TW" sz="1400" kern="1200" dirty="0" smtClean="0">
                          <a:latin typeface="微軟正黑體" pitchFamily="34"/>
                          <a:ea typeface="微軟正黑體" pitchFamily="34"/>
                        </a:rPr>
                        <a:t>(</a:t>
                      </a:r>
                      <a:r>
                        <a:rPr lang="zh-TW" altLang="en-US" sz="1400" kern="1200" dirty="0" smtClean="0">
                          <a:latin typeface="微軟正黑體" pitchFamily="34"/>
                          <a:ea typeface="微軟正黑體" pitchFamily="34"/>
                        </a:rPr>
                        <a:t>配分</a:t>
                      </a:r>
                      <a:r>
                        <a:rPr lang="en-US" altLang="zh-TW" sz="1400" kern="1200" dirty="0" smtClean="0">
                          <a:latin typeface="微軟正黑體" pitchFamily="34"/>
                          <a:ea typeface="微軟正黑體" pitchFamily="34"/>
                        </a:rPr>
                        <a:t>30)</a:t>
                      </a:r>
                      <a:endParaRPr lang="zh-TW" sz="1600" kern="12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 kern="12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3380" indent="-37338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600" kern="0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計畫內容之完整性及計畫執行之可行性</a:t>
                      </a:r>
                      <a:endParaRPr lang="zh-TW" altLang="zh-TW" sz="14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373380" indent="-37338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600" kern="0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計畫經費編列之合理性</a:t>
                      </a:r>
                      <a:r>
                        <a:rPr lang="en-US" altLang="zh-TW" sz="1600" kern="0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zh-TW" sz="1600" kern="0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自籌款總額、經費使用等項目之經費規劃合理性</a:t>
                      </a:r>
                      <a:r>
                        <a:rPr lang="en-US" altLang="zh-TW" sz="1600" kern="0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en-US" altLang="zh-TW" sz="140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373380" indent="-37338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600" kern="0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輔導需求企業以及輔導單位專案推動組織及整合執行能力</a:t>
                      </a:r>
                      <a:endParaRPr lang="zh-TW" sz="16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三、執行規劃</a:t>
                      </a:r>
                      <a:endParaRPr lang="en-US" altLang="zh-TW" sz="1400" kern="1200" dirty="0" smtClean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40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四、經費說明</a:t>
                      </a:r>
                      <a:endParaRPr lang="en-US" altLang="zh-TW" sz="1400" kern="1200" dirty="0" smtClean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lvl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 kern="12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63067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530223" y="-27386"/>
            <a:ext cx="8229600" cy="1143000"/>
          </a:xfrm>
        </p:spPr>
        <p:txBody>
          <a:bodyPr/>
          <a:lstStyle/>
          <a:p>
            <a:pPr lvl="0" hangingPunct="1"/>
            <a:r>
              <a:rPr lang="zh-TW" sz="4000" dirty="0">
                <a:latin typeface="微軟正黑體" pitchFamily="34"/>
                <a:ea typeface="微軟正黑體" pitchFamily="34"/>
              </a:rPr>
              <a:t>三、執行規劃</a:t>
            </a:r>
            <a:r>
              <a:rPr lang="en-US" sz="4000" dirty="0">
                <a:latin typeface="微軟正黑體" pitchFamily="34"/>
                <a:ea typeface="微軟正黑體" pitchFamily="34"/>
              </a:rPr>
              <a:t/>
            </a:r>
            <a:br>
              <a:rPr lang="en-US" sz="4000" dirty="0">
                <a:latin typeface="微軟正黑體" pitchFamily="34"/>
                <a:ea typeface="微軟正黑體" pitchFamily="34"/>
              </a:rPr>
            </a:br>
            <a:r>
              <a:rPr lang="en-US" sz="2800" dirty="0">
                <a:latin typeface="微軟正黑體" pitchFamily="34"/>
                <a:ea typeface="微軟正黑體" pitchFamily="34"/>
              </a:rPr>
              <a:t>-</a:t>
            </a:r>
            <a:r>
              <a:rPr lang="zh-TW" sz="2800" dirty="0">
                <a:latin typeface="微軟正黑體" pitchFamily="34"/>
                <a:ea typeface="微軟正黑體" pitchFamily="34"/>
              </a:rPr>
              <a:t>重點項目預定執行方式</a:t>
            </a:r>
            <a:r>
              <a:rPr lang="en-US" sz="2800" dirty="0">
                <a:latin typeface="微軟正黑體" pitchFamily="34"/>
                <a:ea typeface="微軟正黑體" pitchFamily="34"/>
              </a:rPr>
              <a:t>-</a:t>
            </a:r>
          </a:p>
        </p:txBody>
      </p:sp>
      <p:sp>
        <p:nvSpPr>
          <p:cNvPr id="3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4E05959-B572-4A36-8ED0-94CBB5711CB6}" type="slidenum">
              <a:t>10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4" name="頁尾版面配置區 17"/>
          <p:cNvSpPr txBox="1"/>
          <p:nvPr/>
        </p:nvSpPr>
        <p:spPr>
          <a:xfrm>
            <a:off x="3124203" y="6553148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graphicFrame>
        <p:nvGraphicFramePr>
          <p:cNvPr id="6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908885"/>
              </p:ext>
            </p:extLst>
          </p:nvPr>
        </p:nvGraphicFramePr>
        <p:xfrm>
          <a:off x="373130" y="1241918"/>
          <a:ext cx="8397748" cy="3089129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356927">
                  <a:extLst>
                    <a:ext uri="{9D8B030D-6E8A-4147-A177-3AD203B41FA5}">
                      <a16:colId xmlns:a16="http://schemas.microsoft.com/office/drawing/2014/main" val="3163215227"/>
                    </a:ext>
                  </a:extLst>
                </a:gridCol>
                <a:gridCol w="3598607">
                  <a:extLst>
                    <a:ext uri="{9D8B030D-6E8A-4147-A177-3AD203B41FA5}">
                      <a16:colId xmlns:a16="http://schemas.microsoft.com/office/drawing/2014/main" val="3946000339"/>
                    </a:ext>
                  </a:extLst>
                </a:gridCol>
                <a:gridCol w="4442214">
                  <a:extLst>
                    <a:ext uri="{9D8B030D-6E8A-4147-A177-3AD203B41FA5}">
                      <a16:colId xmlns:a16="http://schemas.microsoft.com/office/drawing/2014/main" val="529634027"/>
                    </a:ext>
                  </a:extLst>
                </a:gridCol>
              </a:tblGrid>
              <a:tr h="496912">
                <a:tc gridSpan="2"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</a:t>
                      </a: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重點項目</a:t>
                      </a:r>
                      <a:endParaRPr lang="zh-TW" sz="2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說明預定執行方式</a:t>
                      </a:r>
                      <a:endParaRPr lang="en-US" altLang="zh-TW" sz="16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0">
                        <a:spcAft>
                          <a:spcPts val="0"/>
                        </a:spcAft>
                      </a:pP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如有參照既有管理系統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作業流程，請一併說明</a:t>
                      </a:r>
                      <a:r>
                        <a:rPr lang="en-US" altLang="zh-TW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873940"/>
                  </a:ext>
                </a:extLst>
              </a:tr>
              <a:tr h="60588">
                <a:tc rowSpan="3"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</a:t>
                      </a:r>
                      <a:endParaRPr lang="en-US" altLang="zh-TW" sz="16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劃</a:t>
                      </a:r>
                      <a:endParaRPr lang="en-US" altLang="zh-TW" sz="16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期</a:t>
                      </a:r>
                      <a:endParaRPr lang="zh-TW" sz="2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endParaRPr lang="zh-TW" altLang="en-US" sz="1600" b="0" u="none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800" kern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028822"/>
                  </a:ext>
                </a:extLst>
              </a:tr>
              <a:tr h="2757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zh-TW" altLang="en-US" sz="1600" b="0" u="none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800" kern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225220"/>
                  </a:ext>
                </a:extLst>
              </a:tr>
              <a:tr h="429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zh-TW" altLang="en-US" sz="1600" b="0" u="none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800" kern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911145"/>
                  </a:ext>
                </a:extLst>
              </a:tr>
              <a:tr h="26179">
                <a:tc rowSpan="3"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</a:t>
                      </a:r>
                      <a:endParaRPr lang="zh-TW" sz="2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sz="16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期</a:t>
                      </a:r>
                      <a:endParaRPr lang="zh-TW" sz="2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endParaRPr lang="zh-TW" altLang="en-US" sz="1600" b="0" u="none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800" kern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7851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endParaRPr lang="zh-TW" altLang="en-US" sz="1600" b="0" u="none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en-US" sz="1600" kern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800" kern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9791185"/>
                  </a:ext>
                </a:extLst>
              </a:tr>
              <a:tr h="5713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endParaRPr lang="zh-TW" sz="2800" b="0" u="none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en-US" sz="1600" u="sng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838069"/>
                  </a:ext>
                </a:extLst>
              </a:tr>
              <a:tr h="48755">
                <a:tc rowSpan="3"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揭</a:t>
                      </a:r>
                      <a:endParaRPr lang="en-US" altLang="zh-TW" sz="1600" kern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altLang="en-US" sz="16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露</a:t>
                      </a:r>
                      <a:endParaRPr lang="zh-TW" sz="2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sz="16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期</a:t>
                      </a:r>
                      <a:endParaRPr lang="zh-TW" sz="2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spcAft>
                          <a:spcPts val="0"/>
                        </a:spcAft>
                      </a:pPr>
                      <a:endParaRPr lang="zh-TW" altLang="en-US" sz="1600" b="0" u="none" kern="1200" dirty="0" smtClean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endParaRPr lang="zh-TW" sz="2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3381037"/>
                  </a:ext>
                </a:extLst>
              </a:tr>
              <a:tr h="48755">
                <a:tc vMerge="1"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endParaRPr lang="zh-TW" sz="2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spcAft>
                          <a:spcPts val="0"/>
                        </a:spcAft>
                      </a:pPr>
                      <a:endParaRPr lang="zh-TW" altLang="en-US" sz="1600" b="0" u="none" kern="1200" dirty="0" smtClean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496434"/>
                  </a:ext>
                </a:extLst>
              </a:tr>
              <a:tr h="4037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spcAft>
                          <a:spcPts val="0"/>
                        </a:spcAft>
                      </a:pPr>
                      <a:endParaRPr lang="zh-TW" altLang="en-US" sz="1600" b="0" u="none" kern="1200" dirty="0" smtClean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532251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053699" y="5548478"/>
            <a:ext cx="6912772" cy="33855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請具體</a:t>
            </a:r>
            <a:r>
              <a:rPr lang="zh-TW" sz="16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詳述</a:t>
            </a:r>
            <a:r>
              <a:rPr lang="zh-TW" altLang="en-US" sz="16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重點項目預定執行方式</a:t>
            </a:r>
            <a:r>
              <a:rPr lang="en-US" sz="16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( </a:t>
            </a:r>
            <a:r>
              <a:rPr lang="zh-TW" altLang="en-US" sz="16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表格</a:t>
            </a:r>
            <a:r>
              <a:rPr lang="zh-TW" sz="16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僅供撰寫參考，請刪除</a:t>
            </a:r>
            <a:r>
              <a:rPr lang="en-US" sz="16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  <a:endParaRPr lang="en-US" sz="1600" b="0" i="0" u="none" strike="noStrike" kern="1200" cap="none" spc="0" baseline="0" dirty="0">
              <a:solidFill>
                <a:srgbClr val="FF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457200" y="-171404"/>
            <a:ext cx="8229600" cy="1143000"/>
          </a:xfrm>
        </p:spPr>
        <p:txBody>
          <a:bodyPr/>
          <a:lstStyle/>
          <a:p>
            <a:pPr lvl="0" hangingPunct="1"/>
            <a:r>
              <a:rPr lang="zh-TW" sz="4000">
                <a:latin typeface="微軟正黑體" pitchFamily="34"/>
                <a:ea typeface="微軟正黑體" pitchFamily="34"/>
              </a:rPr>
              <a:t>四、經費說明</a:t>
            </a:r>
          </a:p>
        </p:txBody>
      </p:sp>
      <p:sp>
        <p:nvSpPr>
          <p:cNvPr id="3" name="Rectangle 3"/>
          <p:cNvSpPr/>
          <p:nvPr/>
        </p:nvSpPr>
        <p:spPr>
          <a:xfrm>
            <a:off x="206477" y="692694"/>
            <a:ext cx="8830016" cy="93344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	</a:t>
            </a:r>
            <a:r>
              <a:rPr lang="zh-TW" sz="1800" b="1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重要</a:t>
            </a:r>
            <a:r>
              <a:rPr lang="en-US" sz="1800" b="1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!</a:t>
            </a:r>
            <a:r>
              <a:rPr lang="en-US" sz="18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 </a:t>
            </a:r>
            <a:r>
              <a:rPr lang="zh-TW" sz="18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請簡述</a:t>
            </a:r>
            <a:r>
              <a:rPr lang="zh-TW" sz="1800" b="1" i="0" u="sng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公司</a:t>
            </a:r>
            <a:r>
              <a:rPr lang="zh-TW" altLang="en-US" sz="1800" b="1" i="0" u="sng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創新智財經營輔導，</a:t>
            </a:r>
            <a:r>
              <a:rPr lang="zh-TW" sz="1800" b="1" i="0" u="sng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規劃</a:t>
            </a:r>
            <a:r>
              <a:rPr lang="zh-TW" sz="1800" b="1" i="0" u="sng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投入</a:t>
            </a:r>
            <a:r>
              <a:rPr lang="zh-TW" sz="1800" b="1" i="0" u="sng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的</a:t>
            </a:r>
            <a:r>
              <a:rPr lang="zh-TW" altLang="en-US" sz="1800" b="1" i="0" u="sng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智財</a:t>
            </a:r>
            <a:r>
              <a:rPr lang="zh-TW" sz="1800" b="1" i="0" u="sng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相關</a:t>
            </a:r>
            <a:r>
              <a:rPr lang="zh-TW" sz="1800" b="1" i="0" u="sng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資源</a:t>
            </a:r>
            <a:endParaRPr lang="en-US" sz="1800" b="1" i="0" u="sng" strike="noStrike" kern="1200" cap="none" spc="0" baseline="0" dirty="0">
              <a:solidFill>
                <a:srgbClr val="FF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n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b="1" dirty="0">
                <a:solidFill>
                  <a:srgbClr val="FF0000"/>
                </a:solidFill>
                <a:latin typeface="微軟正黑體" pitchFamily="34"/>
                <a:ea typeface="微軟正黑體" pitchFamily="34"/>
              </a:rPr>
              <a:t>於本申請案自籌款總額、總經費（含自籌款與政府補助款）使用規劃、</a:t>
            </a:r>
            <a:endParaRPr lang="en-US" b="1" dirty="0">
              <a:solidFill>
                <a:srgbClr val="FF0000"/>
              </a:solidFill>
              <a:latin typeface="微軟正黑體" pitchFamily="34"/>
              <a:ea typeface="微軟正黑體" pitchFamily="34"/>
            </a:endParaRPr>
          </a:p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n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b="1" dirty="0">
                <a:solidFill>
                  <a:srgbClr val="FF0000"/>
                </a:solidFill>
                <a:latin typeface="微軟正黑體" pitchFamily="34"/>
                <a:ea typeface="微軟正黑體" pitchFamily="34"/>
              </a:rPr>
              <a:t>以及其他與本案相關之經費投入（如資料庫購買、系統建置等輔助措施）</a:t>
            </a:r>
          </a:p>
        </p:txBody>
      </p:sp>
      <p:sp>
        <p:nvSpPr>
          <p:cNvPr id="41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608E802-29D9-4F6B-8CC6-278B0CD0E40B}" type="slidenum">
              <a:t>11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42" name="頁尾版面配置區 17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107954" y="-171404"/>
            <a:ext cx="8229600" cy="1143000"/>
          </a:xfrm>
        </p:spPr>
        <p:txBody>
          <a:bodyPr/>
          <a:lstStyle/>
          <a:p>
            <a:pPr lvl="0" hangingPunct="1"/>
            <a:r>
              <a:rPr lang="zh-TW" sz="4000">
                <a:latin typeface="微軟正黑體" pitchFamily="34"/>
                <a:ea typeface="微軟正黑體" pitchFamily="34"/>
              </a:rPr>
              <a:t>五、預期效益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468309" y="1340766"/>
            <a:ext cx="8229600" cy="4525959"/>
          </a:xfrm>
        </p:spPr>
        <p:txBody>
          <a:bodyPr/>
          <a:lstStyle/>
          <a:p>
            <a:pPr lvl="0" hangingPunct="1">
              <a:spcBef>
                <a:spcPts val="700"/>
              </a:spcBef>
              <a:buFont typeface="Wingdings" pitchFamily="2"/>
              <a:buChar char="ü"/>
            </a:pPr>
            <a:r>
              <a:rPr lang="zh-TW" sz="2400" b="1" dirty="0">
                <a:latin typeface="微軟正黑體" pitchFamily="34"/>
                <a:ea typeface="微軟正黑體" pitchFamily="34"/>
              </a:rPr>
              <a:t>對公司整體而言，</a:t>
            </a:r>
            <a:r>
              <a:rPr lang="zh-TW" sz="2800" b="1" u="sng" dirty="0" smtClean="0">
                <a:latin typeface="微軟正黑體" pitchFamily="34"/>
                <a:ea typeface="微軟正黑體" pitchFamily="34"/>
              </a:rPr>
              <a:t>預估</a:t>
            </a:r>
            <a:r>
              <a:rPr lang="zh-TW" altLang="en-US" sz="2800" b="1" u="sng" dirty="0" smtClean="0">
                <a:latin typeface="微軟正黑體" pitchFamily="34"/>
                <a:ea typeface="微軟正黑體" pitchFamily="34"/>
              </a:rPr>
              <a:t>建置創新智財經營輔導</a:t>
            </a:r>
            <a:r>
              <a:rPr lang="zh-TW" sz="2400" b="1" dirty="0" smtClean="0">
                <a:latin typeface="微軟正黑體" pitchFamily="34"/>
                <a:ea typeface="微軟正黑體" pitchFamily="34"/>
              </a:rPr>
              <a:t>前後</a:t>
            </a:r>
            <a:r>
              <a:rPr lang="zh-TW" altLang="en-US" sz="2400" b="1" dirty="0" smtClean="0">
                <a:latin typeface="微軟正黑體" pitchFamily="34"/>
                <a:ea typeface="微軟正黑體" pitchFamily="34"/>
              </a:rPr>
              <a:t>，</a:t>
            </a:r>
            <a:r>
              <a:rPr lang="zh-TW" sz="2400" b="1" dirty="0" smtClean="0">
                <a:latin typeface="微軟正黑體" pitchFamily="34"/>
                <a:ea typeface="微軟正黑體" pitchFamily="34"/>
              </a:rPr>
              <a:t>可能</a:t>
            </a:r>
            <a:r>
              <a:rPr lang="zh-TW" sz="2400" b="1" dirty="0">
                <a:latin typeface="微軟正黑體" pitchFamily="34"/>
                <a:ea typeface="微軟正黑體" pitchFamily="34"/>
              </a:rPr>
              <a:t>造成的差異與影響</a:t>
            </a:r>
            <a:r>
              <a:rPr lang="en-US" sz="2400" b="1" dirty="0">
                <a:latin typeface="微軟正黑體" pitchFamily="34"/>
                <a:ea typeface="微軟正黑體" pitchFamily="34"/>
              </a:rPr>
              <a:t>(</a:t>
            </a:r>
            <a:r>
              <a:rPr lang="zh-TW" sz="2400" b="1" dirty="0">
                <a:latin typeface="微軟正黑體" pitchFamily="34"/>
                <a:ea typeface="微軟正黑體" pitchFamily="34"/>
              </a:rPr>
              <a:t>直接</a:t>
            </a:r>
            <a:r>
              <a:rPr lang="en-US" sz="2400" b="1" dirty="0">
                <a:latin typeface="微軟正黑體" pitchFamily="34"/>
                <a:ea typeface="微軟正黑體" pitchFamily="34"/>
              </a:rPr>
              <a:t>/</a:t>
            </a:r>
            <a:r>
              <a:rPr lang="zh-TW" sz="2400" b="1" dirty="0">
                <a:latin typeface="微軟正黑體" pitchFamily="34"/>
                <a:ea typeface="微軟正黑體" pitchFamily="34"/>
              </a:rPr>
              <a:t>間接皆可</a:t>
            </a:r>
            <a:r>
              <a:rPr lang="en-US" sz="2400" b="1" dirty="0">
                <a:latin typeface="微軟正黑體" pitchFamily="34"/>
                <a:ea typeface="微軟正黑體" pitchFamily="34"/>
              </a:rPr>
              <a:t>)</a:t>
            </a:r>
          </a:p>
          <a:p>
            <a:pPr marL="447671" lvl="0" indent="0" hangingPunct="1">
              <a:spcBef>
                <a:spcPts val="600"/>
              </a:spcBef>
              <a:buNone/>
            </a:pPr>
            <a:r>
              <a:rPr lang="en-US" altLang="zh-TW" sz="2000" dirty="0" smtClean="0">
                <a:latin typeface="微軟正黑體" pitchFamily="34"/>
                <a:ea typeface="微軟正黑體" pitchFamily="34"/>
              </a:rPr>
              <a:t>(</a:t>
            </a:r>
            <a:r>
              <a:rPr lang="zh-TW" altLang="en-US" sz="2000" dirty="0" smtClean="0">
                <a:latin typeface="微軟正黑體" pitchFamily="34"/>
                <a:ea typeface="微軟正黑體" pitchFamily="34"/>
              </a:rPr>
              <a:t>創新智財管理模式</a:t>
            </a:r>
            <a:r>
              <a:rPr lang="zh-TW" altLang="zh-TW" sz="2000" dirty="0" smtClean="0">
                <a:latin typeface="微軟正黑體" pitchFamily="34"/>
                <a:ea typeface="微軟正黑體" pitchFamily="34"/>
              </a:rPr>
              <a:t>對</a:t>
            </a:r>
            <a:r>
              <a:rPr lang="zh-TW" altLang="zh-TW" sz="2000" b="1" dirty="0">
                <a:latin typeface="微軟正黑體" pitchFamily="34"/>
                <a:ea typeface="微軟正黑體" pitchFamily="34"/>
              </a:rPr>
              <a:t>事業經營</a:t>
            </a:r>
            <a:r>
              <a:rPr lang="zh-TW" altLang="zh-TW" sz="2000" dirty="0">
                <a:latin typeface="微軟正黑體" pitchFamily="34"/>
                <a:ea typeface="微軟正黑體" pitchFamily="34"/>
              </a:rPr>
              <a:t>、</a:t>
            </a:r>
            <a:r>
              <a:rPr lang="zh-TW" altLang="zh-TW" sz="2000" b="1" dirty="0">
                <a:latin typeface="微軟正黑體" pitchFamily="34"/>
                <a:ea typeface="微軟正黑體" pitchFamily="34"/>
              </a:rPr>
              <a:t>研發生產、計畫資源爭取、整合管理、上市櫃審查、公司治理評鑑等</a:t>
            </a:r>
            <a:r>
              <a:rPr lang="zh-TW" altLang="zh-TW" sz="2000" dirty="0">
                <a:latin typeface="微軟正黑體" pitchFamily="34"/>
                <a:ea typeface="微軟正黑體" pitchFamily="34"/>
              </a:rPr>
              <a:t>的助益為何；</a:t>
            </a:r>
            <a:r>
              <a:rPr lang="zh-TW" altLang="zh-TW" sz="2000" b="1" dirty="0">
                <a:latin typeface="微軟正黑體" pitchFamily="34"/>
                <a:ea typeface="微軟正黑體" pitchFamily="34"/>
              </a:rPr>
              <a:t>請呈現預估</a:t>
            </a:r>
            <a:r>
              <a:rPr lang="zh-TW" altLang="zh-TW" sz="2400" b="1" u="sng" dirty="0">
                <a:latin typeface="微軟正黑體" pitchFamily="34"/>
                <a:ea typeface="微軟正黑體" pitchFamily="34"/>
              </a:rPr>
              <a:t>量化值或比例</a:t>
            </a:r>
            <a:r>
              <a:rPr lang="en-US" altLang="zh-TW" sz="2000" dirty="0">
                <a:latin typeface="微軟正黑體" pitchFamily="34"/>
                <a:ea typeface="微軟正黑體" pitchFamily="34"/>
              </a:rPr>
              <a:t>)</a:t>
            </a:r>
          </a:p>
          <a:p>
            <a:pPr marL="790571" lvl="1" indent="-342900" hangingPunct="1">
              <a:spcBef>
                <a:spcPts val="500"/>
              </a:spcBef>
              <a:buFont typeface="Wingdings" pitchFamily="2"/>
              <a:buChar char="n"/>
            </a:pPr>
            <a:r>
              <a:rPr lang="zh-TW" altLang="zh-TW" sz="2000" dirty="0">
                <a:latin typeface="微軟正黑體" pitchFamily="34"/>
                <a:ea typeface="微軟正黑體" pitchFamily="34"/>
              </a:rPr>
              <a:t>如人員面</a:t>
            </a:r>
            <a:r>
              <a:rPr lang="zh-TW" altLang="zh-TW" sz="2000" dirty="0" smtClean="0">
                <a:latin typeface="微軟正黑體" pitchFamily="34"/>
                <a:ea typeface="微軟正黑體" pitchFamily="34"/>
              </a:rPr>
              <a:t>：</a:t>
            </a:r>
            <a:r>
              <a:rPr lang="zh-TW" altLang="en-US" sz="2000" dirty="0">
                <a:latin typeface="微軟正黑體" pitchFamily="34"/>
                <a:ea typeface="微軟正黑體" pitchFamily="34"/>
              </a:rPr>
              <a:t>強化員工自我持續成長</a:t>
            </a:r>
            <a:r>
              <a:rPr lang="zh-TW" altLang="en-US" sz="2000" dirty="0" smtClean="0">
                <a:latin typeface="微軟正黑體" pitchFamily="34"/>
                <a:ea typeface="微軟正黑體" pitchFamily="34"/>
              </a:rPr>
              <a:t>創新</a:t>
            </a:r>
            <a:r>
              <a:rPr lang="zh-TW" altLang="zh-TW" sz="2000" dirty="0" smtClean="0">
                <a:latin typeface="微軟正黑體" pitchFamily="34"/>
                <a:ea typeface="微軟正黑體" pitchFamily="34"/>
              </a:rPr>
              <a:t>、</a:t>
            </a:r>
            <a:r>
              <a:rPr lang="zh-TW" altLang="zh-TW" sz="2000" dirty="0">
                <a:latin typeface="微軟正黑體" pitchFamily="34"/>
                <a:ea typeface="微軟正黑體" pitchFamily="34"/>
              </a:rPr>
              <a:t>促進跨部門互動溝通</a:t>
            </a:r>
            <a:endParaRPr lang="en-US" altLang="zh-TW" sz="2000" dirty="0">
              <a:latin typeface="微軟正黑體" pitchFamily="34"/>
              <a:ea typeface="微軟正黑體" pitchFamily="34"/>
            </a:endParaRPr>
          </a:p>
          <a:p>
            <a:pPr marL="447671" lvl="1" indent="0" hangingPunct="1">
              <a:spcBef>
                <a:spcPts val="500"/>
              </a:spcBef>
              <a:buNone/>
            </a:pPr>
            <a:r>
              <a:rPr lang="en-US" altLang="zh-TW" sz="2000" dirty="0">
                <a:latin typeface="微軟正黑體" pitchFamily="34"/>
                <a:ea typeface="微軟正黑體" pitchFamily="34"/>
              </a:rPr>
              <a:t>     </a:t>
            </a:r>
            <a:r>
              <a:rPr lang="zh-TW" altLang="zh-TW" sz="2000" dirty="0">
                <a:latin typeface="微軟正黑體" pitchFamily="34"/>
                <a:ea typeface="微軟正黑體" pitchFamily="34"/>
              </a:rPr>
              <a:t>如研發面：智財數量</a:t>
            </a:r>
            <a:r>
              <a:rPr lang="en-US" altLang="zh-TW" sz="2000" dirty="0">
                <a:latin typeface="微軟正黑體" pitchFamily="34"/>
                <a:ea typeface="微軟正黑體" pitchFamily="34"/>
              </a:rPr>
              <a:t>/</a:t>
            </a:r>
            <a:r>
              <a:rPr lang="zh-TW" altLang="zh-TW" sz="2000" dirty="0">
                <a:latin typeface="微軟正黑體" pitchFamily="34"/>
                <a:ea typeface="微軟正黑體" pitchFamily="34"/>
              </a:rPr>
              <a:t>品質提升、防止核心技術外洩 </a:t>
            </a:r>
            <a:r>
              <a:rPr lang="en-US" altLang="zh-TW" sz="2000" dirty="0">
                <a:latin typeface="微軟正黑體" pitchFamily="34"/>
                <a:ea typeface="微軟正黑體" pitchFamily="34"/>
              </a:rPr>
              <a:t>    </a:t>
            </a:r>
          </a:p>
          <a:p>
            <a:pPr marL="447671" lvl="1" indent="0" hangingPunct="1">
              <a:spcBef>
                <a:spcPts val="500"/>
              </a:spcBef>
              <a:buNone/>
            </a:pPr>
            <a:r>
              <a:rPr lang="en-US" altLang="zh-TW" sz="2000" dirty="0">
                <a:latin typeface="微軟正黑體" pitchFamily="34"/>
                <a:ea typeface="微軟正黑體" pitchFamily="34"/>
              </a:rPr>
              <a:t>     </a:t>
            </a:r>
            <a:r>
              <a:rPr lang="zh-TW" altLang="zh-TW" sz="2000" dirty="0">
                <a:latin typeface="微軟正黑體" pitchFamily="34"/>
                <a:ea typeface="微軟正黑體" pitchFamily="34"/>
              </a:rPr>
              <a:t>如經營面</a:t>
            </a:r>
            <a:r>
              <a:rPr lang="zh-TW" altLang="zh-TW" sz="2000" dirty="0" smtClean="0">
                <a:latin typeface="微軟正黑體" pitchFamily="34"/>
                <a:ea typeface="微軟正黑體" pitchFamily="34"/>
              </a:rPr>
              <a:t>：</a:t>
            </a:r>
            <a:r>
              <a:rPr lang="zh-TW" altLang="en-US" sz="2000" dirty="0" smtClean="0">
                <a:latin typeface="微軟正黑體" pitchFamily="34"/>
                <a:ea typeface="微軟正黑體" pitchFamily="34"/>
              </a:rPr>
              <a:t>介接研發與智財管理流程、</a:t>
            </a:r>
            <a:r>
              <a:rPr lang="zh-TW" altLang="zh-TW" sz="2000" dirty="0" smtClean="0">
                <a:latin typeface="微軟正黑體" pitchFamily="34"/>
                <a:ea typeface="微軟正黑體" pitchFamily="34"/>
              </a:rPr>
              <a:t>預期</a:t>
            </a:r>
            <a:r>
              <a:rPr lang="zh-TW" altLang="zh-TW" sz="2000" dirty="0">
                <a:latin typeface="微軟正黑體" pitchFamily="34"/>
                <a:ea typeface="微軟正黑體" pitchFamily="34"/>
              </a:rPr>
              <a:t>生產成本降低、增加國際訂單、展現企業智財能量提升投資人或合作夥伴信心、提升公司治理評鑑之評分</a:t>
            </a:r>
            <a:r>
              <a:rPr lang="en-US" altLang="zh-TW" sz="2000" dirty="0">
                <a:latin typeface="微軟正黑體" pitchFamily="34"/>
                <a:ea typeface="微軟正黑體" pitchFamily="34"/>
              </a:rPr>
              <a:t>/</a:t>
            </a:r>
            <a:r>
              <a:rPr lang="zh-TW" altLang="zh-TW" sz="2000" dirty="0">
                <a:latin typeface="微軟正黑體" pitchFamily="34"/>
                <a:ea typeface="微軟正黑體" pitchFamily="34"/>
              </a:rPr>
              <a:t>排名</a:t>
            </a:r>
          </a:p>
        </p:txBody>
      </p:sp>
      <p:sp>
        <p:nvSpPr>
          <p:cNvPr id="4" name="Text Box 5"/>
          <p:cNvSpPr txBox="1"/>
          <p:nvPr/>
        </p:nvSpPr>
        <p:spPr>
          <a:xfrm>
            <a:off x="2709860" y="764703"/>
            <a:ext cx="3743325" cy="3968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i="0" u="none" strike="noStrike" kern="1200" cap="none" spc="0" baseline="0">
                <a:solidFill>
                  <a:srgbClr val="FF3300"/>
                </a:solidFill>
                <a:uFillTx/>
                <a:latin typeface="微軟正黑體" pitchFamily="34"/>
                <a:ea typeface="微軟正黑體" pitchFamily="34"/>
              </a:rPr>
              <a:t>(</a:t>
            </a:r>
            <a:r>
              <a:rPr lang="zh-TW" sz="2000" b="1" i="0" u="none" strike="noStrike" kern="1200" cap="none" spc="0" baseline="0">
                <a:solidFill>
                  <a:srgbClr val="FF3300"/>
                </a:solidFill>
                <a:uFillTx/>
                <a:latin typeface="微軟正黑體" pitchFamily="34"/>
                <a:ea typeface="微軟正黑體" pitchFamily="34"/>
              </a:rPr>
              <a:t>以質化、量化方式呈現</a:t>
            </a:r>
            <a:r>
              <a:rPr lang="en-US" sz="2000" b="1" i="0" u="none" strike="noStrike" kern="1200" cap="none" spc="0" baseline="0">
                <a:solidFill>
                  <a:srgbClr val="FF33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</a:p>
        </p:txBody>
      </p:sp>
      <p:sp>
        <p:nvSpPr>
          <p:cNvPr id="5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5EE83E-AEFB-4061-B569-DAB3F09149B8}" type="slidenum">
              <a:t>12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6" name="頁尾版面配置區 17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590546" y="17636"/>
            <a:ext cx="8229600" cy="1143000"/>
          </a:xfrm>
        </p:spPr>
        <p:txBody>
          <a:bodyPr/>
          <a:lstStyle/>
          <a:p>
            <a:pPr lvl="0" hangingPunct="1"/>
            <a:r>
              <a:rPr lang="zh-TW" sz="4000" dirty="0">
                <a:latin typeface="微軟正黑體" pitchFamily="34"/>
                <a:ea typeface="微軟正黑體" pitchFamily="34"/>
              </a:rPr>
              <a:t>六、</a:t>
            </a:r>
            <a:r>
              <a:rPr lang="en-US" sz="4000" dirty="0">
                <a:latin typeface="微軟正黑體" pitchFamily="34"/>
                <a:ea typeface="微軟正黑體" pitchFamily="34"/>
              </a:rPr>
              <a:t>TIPS</a:t>
            </a:r>
            <a:r>
              <a:rPr lang="zh-TW" sz="4000" dirty="0">
                <a:latin typeface="微軟正黑體" pitchFamily="34"/>
                <a:ea typeface="微軟正黑體" pitchFamily="34"/>
              </a:rPr>
              <a:t>計畫的示範效益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178676" y="1232350"/>
            <a:ext cx="8723586" cy="4525959"/>
          </a:xfrm>
        </p:spPr>
        <p:txBody>
          <a:bodyPr/>
          <a:lstStyle/>
          <a:p>
            <a:pPr marL="0" lvl="0" indent="0" hangingPunct="1">
              <a:spcBef>
                <a:spcPts val="500"/>
              </a:spcBef>
              <a:buNone/>
            </a:pPr>
            <a:r>
              <a:rPr lang="zh-TW" sz="2000" b="1" dirty="0">
                <a:solidFill>
                  <a:srgbClr val="00B050"/>
                </a:solidFill>
                <a:latin typeface="微軟正黑體" pitchFamily="34"/>
                <a:ea typeface="微軟正黑體" pitchFamily="34"/>
              </a:rPr>
              <a:t>【產業間擴散效益】</a:t>
            </a:r>
          </a:p>
          <a:p>
            <a:pPr lvl="0" hangingPunct="1">
              <a:spcBef>
                <a:spcPts val="500"/>
              </a:spcBef>
              <a:buFont typeface="Wingdings" pitchFamily="2"/>
              <a:buChar char="ü"/>
            </a:pPr>
            <a:r>
              <a:rPr lang="zh-TW" altLang="en-US" sz="2000" b="1" dirty="0" smtClean="0">
                <a:latin typeface="微軟正黑體" pitchFamily="34"/>
                <a:ea typeface="微軟正黑體" pitchFamily="34"/>
              </a:rPr>
              <a:t>公司藉由創新智財管理模式，</a:t>
            </a:r>
            <a:r>
              <a:rPr lang="zh-TW" altLang="zh-TW" sz="2000" b="1" dirty="0" smtClean="0">
                <a:latin typeface="微軟正黑體" pitchFamily="34"/>
                <a:ea typeface="微軟正黑體" pitchFamily="34"/>
              </a:rPr>
              <a:t>被</a:t>
            </a:r>
            <a:r>
              <a:rPr lang="zh-TW" altLang="zh-TW" sz="2000" b="1" dirty="0">
                <a:latin typeface="微軟正黑體" pitchFamily="34"/>
                <a:ea typeface="微軟正黑體" pitchFamily="34"/>
              </a:rPr>
              <a:t>選為計畫輔導企業後將要求上下游供應商強化智財管理機制</a:t>
            </a:r>
            <a:endParaRPr lang="en-US" altLang="zh-TW" sz="2000" b="1" dirty="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500"/>
              </a:spcBef>
              <a:buFont typeface="Wingdings" pitchFamily="2"/>
              <a:buChar char="ü"/>
            </a:pPr>
            <a:r>
              <a:rPr lang="zh-TW" altLang="zh-TW" sz="2000" b="1" dirty="0">
                <a:latin typeface="微軟正黑體" pitchFamily="34"/>
                <a:ea typeface="微軟正黑體" pitchFamily="34"/>
              </a:rPr>
              <a:t>公司重視智財治理，被選為計畫輔導企業後將逐步</a:t>
            </a:r>
            <a:r>
              <a:rPr lang="zh-TW" altLang="zh-TW" sz="2000" b="1" dirty="0" smtClean="0">
                <a:latin typeface="微軟正黑體" pitchFamily="34"/>
                <a:ea typeface="微軟正黑體" pitchFamily="34"/>
              </a:rPr>
              <a:t>要求關係企業</a:t>
            </a:r>
            <a:r>
              <a:rPr lang="zh-TW" altLang="en-US" sz="2000" b="1" dirty="0" smtClean="0">
                <a:latin typeface="微軟正黑體" pitchFamily="34"/>
                <a:ea typeface="微軟正黑體" pitchFamily="34"/>
              </a:rPr>
              <a:t>完善或導入</a:t>
            </a:r>
            <a:r>
              <a:rPr lang="zh-TW" altLang="zh-TW" sz="2000" b="1" dirty="0" smtClean="0">
                <a:latin typeface="微軟正黑體" pitchFamily="34"/>
                <a:ea typeface="微軟正黑體" pitchFamily="34"/>
              </a:rPr>
              <a:t>智</a:t>
            </a:r>
            <a:r>
              <a:rPr lang="zh-TW" altLang="zh-TW" sz="2000" b="1" dirty="0">
                <a:latin typeface="微軟正黑體" pitchFamily="34"/>
                <a:ea typeface="微軟正黑體" pitchFamily="34"/>
              </a:rPr>
              <a:t>財管理制度，並展現智財營運能量</a:t>
            </a:r>
            <a:endParaRPr lang="en-US" altLang="zh-TW" sz="2000" b="1" dirty="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500"/>
              </a:spcBef>
              <a:buFont typeface="Wingdings" pitchFamily="2"/>
              <a:buChar char="ü"/>
            </a:pPr>
            <a:r>
              <a:rPr lang="zh-TW" altLang="zh-TW" sz="2000" b="1" dirty="0">
                <a:latin typeface="微軟正黑體" pitchFamily="34"/>
                <a:ea typeface="微軟正黑體" pitchFamily="34"/>
              </a:rPr>
              <a:t>公司核心產品</a:t>
            </a:r>
            <a:r>
              <a:rPr lang="en-US" altLang="zh-TW" sz="2000" b="1" dirty="0">
                <a:latin typeface="微軟正黑體" pitchFamily="34"/>
                <a:ea typeface="微軟正黑體" pitchFamily="34"/>
              </a:rPr>
              <a:t>/</a:t>
            </a:r>
            <a:r>
              <a:rPr lang="zh-TW" altLang="zh-TW" sz="2000" b="1" dirty="0">
                <a:latin typeface="微軟正黑體" pitchFamily="34"/>
                <a:ea typeface="微軟正黑體" pitchFamily="34"/>
              </a:rPr>
              <a:t>服務具前瞻、特殊性，被選為計畫輔導企業後可更提升創新研發能量，做為領頭羊帶動同業重視智財管理</a:t>
            </a:r>
            <a:endParaRPr lang="en-US" altLang="zh-TW" sz="2000" b="1" dirty="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500"/>
              </a:spcBef>
              <a:buFont typeface="Wingdings" pitchFamily="2"/>
              <a:buChar char="ü"/>
            </a:pPr>
            <a:endParaRPr lang="en-US" altLang="zh-TW" sz="2000" b="1" dirty="0" smtClean="0">
              <a:latin typeface="微軟正黑體" pitchFamily="34"/>
              <a:ea typeface="微軟正黑體" pitchFamily="34"/>
            </a:endParaRPr>
          </a:p>
          <a:p>
            <a:pPr marL="0" lvl="0" indent="0" hangingPunct="1">
              <a:spcBef>
                <a:spcPts val="500"/>
              </a:spcBef>
              <a:buNone/>
            </a:pPr>
            <a:r>
              <a:rPr lang="zh-TW" sz="2000" b="1" dirty="0" smtClean="0">
                <a:solidFill>
                  <a:srgbClr val="00B050"/>
                </a:solidFill>
                <a:latin typeface="微軟正黑體" pitchFamily="34"/>
                <a:ea typeface="微軟正黑體" pitchFamily="34"/>
              </a:rPr>
              <a:t>【</a:t>
            </a:r>
            <a:r>
              <a:rPr lang="zh-TW" sz="2000" b="1" dirty="0">
                <a:solidFill>
                  <a:srgbClr val="00B050"/>
                </a:solidFill>
                <a:latin typeface="微軟正黑體" pitchFamily="34"/>
                <a:ea typeface="微軟正黑體" pitchFamily="34"/>
              </a:rPr>
              <a:t>政府計畫</a:t>
            </a:r>
            <a:r>
              <a:rPr lang="en-US" sz="2000" b="1" dirty="0">
                <a:solidFill>
                  <a:srgbClr val="00B050"/>
                </a:solidFill>
                <a:latin typeface="微軟正黑體" pitchFamily="34"/>
                <a:ea typeface="微軟正黑體" pitchFamily="34"/>
              </a:rPr>
              <a:t>/</a:t>
            </a:r>
            <a:r>
              <a:rPr lang="zh-TW" sz="2000" b="1" dirty="0">
                <a:solidFill>
                  <a:srgbClr val="00B050"/>
                </a:solidFill>
                <a:latin typeface="微軟正黑體" pitchFamily="34"/>
                <a:ea typeface="微軟正黑體" pitchFamily="34"/>
              </a:rPr>
              <a:t>政策推動之連結】</a:t>
            </a:r>
            <a:endParaRPr lang="en-US" sz="2000" b="1" dirty="0">
              <a:solidFill>
                <a:srgbClr val="00B050"/>
              </a:solidFill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500"/>
              </a:spcBef>
              <a:buFont typeface="Wingdings" pitchFamily="2"/>
              <a:buChar char="ü"/>
            </a:pPr>
            <a:r>
              <a:rPr lang="zh-TW" altLang="zh-TW" sz="2000" b="1" dirty="0">
                <a:latin typeface="微軟正黑體" pitchFamily="34"/>
                <a:ea typeface="微軟正黑體" pitchFamily="34"/>
              </a:rPr>
              <a:t>公司長期申請政府創新研發計畫，被選為計畫輔導企業後更可</a:t>
            </a:r>
            <a:r>
              <a:rPr lang="zh-TW" altLang="zh-TW" sz="2000" b="1" dirty="0" smtClean="0">
                <a:latin typeface="微軟正黑體" pitchFamily="34"/>
                <a:ea typeface="微軟正黑體" pitchFamily="34"/>
              </a:rPr>
              <a:t>將</a:t>
            </a:r>
            <a:r>
              <a:rPr lang="zh-TW" altLang="en-US" sz="2000" b="1" dirty="0" smtClean="0">
                <a:latin typeface="微軟正黑體" pitchFamily="34"/>
                <a:ea typeface="微軟正黑體" pitchFamily="34"/>
              </a:rPr>
              <a:t>創新智財管理模式連結</a:t>
            </a:r>
            <a:r>
              <a:rPr lang="zh-TW" altLang="zh-TW" sz="2000" b="1" dirty="0" smtClean="0">
                <a:latin typeface="微軟正黑體" pitchFamily="34"/>
                <a:ea typeface="微軟正黑體" pitchFamily="34"/>
              </a:rPr>
              <a:t>研</a:t>
            </a:r>
            <a:r>
              <a:rPr lang="zh-TW" altLang="zh-TW" sz="2000" b="1" dirty="0">
                <a:latin typeface="微軟正黑體" pitchFamily="34"/>
                <a:ea typeface="微軟正黑體" pitchFamily="34"/>
              </a:rPr>
              <a:t>發布局成果管理計畫要求，並提供反饋</a:t>
            </a:r>
            <a:endParaRPr lang="en-US" altLang="zh-TW" sz="2000" b="1" dirty="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500"/>
              </a:spcBef>
              <a:buFont typeface="Wingdings" pitchFamily="2"/>
              <a:buChar char="ü"/>
            </a:pPr>
            <a:r>
              <a:rPr lang="zh-TW" altLang="zh-TW" sz="2000" b="1" dirty="0">
                <a:latin typeface="微軟正黑體" pitchFamily="34"/>
                <a:ea typeface="微軟正黑體" pitchFamily="34"/>
              </a:rPr>
              <a:t>公司在同產業中所佔地位，被選為計畫輔導企業後可為整體產業帶來領頭羊的</a:t>
            </a:r>
            <a:r>
              <a:rPr lang="zh-TW" altLang="zh-TW" sz="2000" b="1" dirty="0" smtClean="0">
                <a:latin typeface="微軟正黑體" pitchFamily="34"/>
                <a:ea typeface="微軟正黑體" pitchFamily="34"/>
              </a:rPr>
              <a:t>結果，</a:t>
            </a:r>
            <a:r>
              <a:rPr lang="zh-TW" altLang="zh-TW" sz="2000" b="1" dirty="0">
                <a:latin typeface="微軟正黑體" pitchFamily="34"/>
                <a:ea typeface="微軟正黑體" pitchFamily="34"/>
              </a:rPr>
              <a:t>被選為計畫輔導企業後可更強化連結政策推動與智財保護，穩佔國際競爭</a:t>
            </a:r>
            <a:r>
              <a:rPr lang="zh-TW" altLang="zh-TW" sz="2000" b="1" dirty="0" smtClean="0">
                <a:latin typeface="微軟正黑體" pitchFamily="34"/>
                <a:ea typeface="微軟正黑體" pitchFamily="34"/>
              </a:rPr>
              <a:t>優勢</a:t>
            </a:r>
            <a:endParaRPr lang="en-US" altLang="zh-TW" sz="2000" b="1" dirty="0">
              <a:latin typeface="微軟正黑體" pitchFamily="34"/>
              <a:ea typeface="微軟正黑體" pitchFamily="34"/>
            </a:endParaRPr>
          </a:p>
        </p:txBody>
      </p:sp>
      <p:sp>
        <p:nvSpPr>
          <p:cNvPr id="4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85BCDED-A3FF-4BFB-94D8-44AAD1B6AE25}" type="slidenum">
              <a:t>13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5" name="頁尾版面配置區 17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6" name="文字方塊 9"/>
          <p:cNvSpPr txBox="1"/>
          <p:nvPr/>
        </p:nvSpPr>
        <p:spPr>
          <a:xfrm>
            <a:off x="827586" y="944508"/>
            <a:ext cx="6912772" cy="33855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*僅供撰寫參考，請依實際具體狀況與規劃填寫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5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zh-TW">
                <a:latin typeface="微軟正黑體" pitchFamily="34"/>
                <a:ea typeface="微軟正黑體" pitchFamily="34"/>
              </a:rPr>
              <a:t>謝謝聆聽，敬請指教</a:t>
            </a:r>
            <a:endParaRPr lang="en-US">
              <a:latin typeface="微軟正黑體" pitchFamily="34"/>
              <a:ea typeface="微軟正黑體" pitchFamily="34"/>
            </a:endParaRPr>
          </a:p>
        </p:txBody>
      </p:sp>
      <p:sp>
        <p:nvSpPr>
          <p:cNvPr id="3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5694EB8-19A5-4CDF-B429-CC47E4E77654}" type="slidenum">
              <a:t>14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4" name="頁尾版面配置區 3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5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zh-TW">
                <a:latin typeface="微軟正黑體" pitchFamily="34"/>
                <a:ea typeface="微軟正黑體" pitchFamily="34"/>
              </a:rPr>
              <a:t>附件</a:t>
            </a:r>
            <a:endParaRPr lang="en-US">
              <a:latin typeface="微軟正黑體" pitchFamily="34"/>
              <a:ea typeface="微軟正黑體" pitchFamily="34"/>
            </a:endParaRPr>
          </a:p>
        </p:txBody>
      </p:sp>
      <p:sp>
        <p:nvSpPr>
          <p:cNvPr id="3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9F70E8E-7773-41B4-9788-778964DD83F5}" type="slidenum">
              <a:t>15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4" name="頁尾版面配置區 3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3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3" name="標題 15"/>
          <p:cNvSpPr txBox="1"/>
          <p:nvPr/>
        </p:nvSpPr>
        <p:spPr>
          <a:xfrm>
            <a:off x="26490" y="-81390"/>
            <a:ext cx="9117500" cy="78580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 dirty="0" smtClean="0">
                <a:solidFill>
                  <a:srgbClr val="0099FF"/>
                </a:solidFill>
                <a:uFillTx/>
                <a:latin typeface="微軟正黑體" pitchFamily="34"/>
                <a:ea typeface="微軟正黑體" pitchFamily="34"/>
              </a:rPr>
              <a:t>113</a:t>
            </a:r>
            <a:r>
              <a:rPr lang="zh-TW" altLang="en-US" sz="2800" b="1" i="0" u="none" strike="noStrike" kern="1200" cap="none" spc="0" baseline="0" dirty="0" smtClean="0">
                <a:solidFill>
                  <a:srgbClr val="0099FF"/>
                </a:solidFill>
                <a:uFillTx/>
                <a:latin typeface="微軟正黑體" pitchFamily="34"/>
                <a:ea typeface="微軟正黑體" pitchFamily="34"/>
              </a:rPr>
              <a:t>創新智財經營輔導</a:t>
            </a:r>
            <a:r>
              <a:rPr lang="zh-TW" sz="2800" b="1" i="0" u="none" strike="noStrike" kern="1200" cap="none" spc="0" baseline="0" dirty="0" smtClean="0">
                <a:solidFill>
                  <a:srgbClr val="0099FF"/>
                </a:solidFill>
                <a:uFillTx/>
                <a:latin typeface="微軟正黑體" pitchFamily="34"/>
                <a:ea typeface="微軟正黑體" pitchFamily="34"/>
              </a:rPr>
              <a:t>申請</a:t>
            </a:r>
            <a:r>
              <a:rPr lang="zh-TW" sz="2800" b="1" i="0" u="none" strike="noStrike" kern="1200" cap="none" spc="0" baseline="0" dirty="0">
                <a:solidFill>
                  <a:srgbClr val="0099FF"/>
                </a:solidFill>
                <a:uFillTx/>
                <a:latin typeface="微軟正黑體" pitchFamily="34"/>
                <a:ea typeface="微軟正黑體" pitchFamily="34"/>
              </a:rPr>
              <a:t>企業簡介</a:t>
            </a:r>
            <a:r>
              <a:rPr lang="en-US" sz="2800" b="1" i="0" u="none" strike="noStrike" kern="1200" cap="none" spc="0" baseline="0" dirty="0">
                <a:solidFill>
                  <a:srgbClr val="0099FF"/>
                </a:solidFill>
                <a:uFillTx/>
                <a:latin typeface="微軟正黑體" pitchFamily="34"/>
                <a:ea typeface="微軟正黑體" pitchFamily="34"/>
              </a:rPr>
              <a:t>(</a:t>
            </a:r>
            <a:r>
              <a:rPr lang="zh-TW" sz="2800" b="1" i="0" u="none" strike="noStrike" kern="1200" cap="none" spc="0" baseline="0" dirty="0">
                <a:solidFill>
                  <a:srgbClr val="0099FF"/>
                </a:solidFill>
                <a:uFillTx/>
                <a:latin typeface="微軟正黑體" pitchFamily="34"/>
                <a:ea typeface="微軟正黑體" pitchFamily="34"/>
              </a:rPr>
              <a:t>摘要版</a:t>
            </a:r>
            <a:r>
              <a:rPr lang="en-US" sz="2800" b="1" i="0" u="none" strike="noStrike" kern="1200" cap="none" spc="0" baseline="0" dirty="0">
                <a:solidFill>
                  <a:srgbClr val="0099FF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</a:p>
        </p:txBody>
      </p:sp>
      <p:sp>
        <p:nvSpPr>
          <p:cNvPr id="4" name="Text Box 45"/>
          <p:cNvSpPr txBox="1"/>
          <p:nvPr/>
        </p:nvSpPr>
        <p:spPr>
          <a:xfrm>
            <a:off x="317991" y="882962"/>
            <a:ext cx="8574493" cy="52091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一、廠商名稱</a:t>
            </a:r>
            <a:r>
              <a:rPr lang="en-US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/</a:t>
            </a:r>
            <a:r>
              <a:rPr lang="zh-TW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市場</a:t>
            </a:r>
            <a:r>
              <a:rPr lang="zh-TW" sz="20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別：</a:t>
            </a:r>
            <a:endParaRPr lang="en-US" sz="20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二、核心產品</a:t>
            </a:r>
            <a:r>
              <a:rPr lang="en-US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/</a:t>
            </a:r>
            <a:r>
              <a:rPr lang="zh-TW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服務：</a:t>
            </a:r>
            <a:endParaRPr lang="en-US" sz="20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三、資本額</a:t>
            </a:r>
            <a:r>
              <a:rPr lang="en-US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/ </a:t>
            </a:r>
            <a:r>
              <a:rPr lang="en-US" sz="20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112</a:t>
            </a:r>
            <a:r>
              <a:rPr lang="zh-TW" sz="20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年營收</a:t>
            </a:r>
            <a:r>
              <a:rPr lang="zh-TW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：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元</a:t>
            </a:r>
            <a:endParaRPr lang="en-US" sz="20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四、研發人數</a:t>
            </a:r>
            <a:r>
              <a:rPr lang="en-US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/</a:t>
            </a:r>
            <a:r>
              <a:rPr lang="zh-TW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員工人數：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人</a:t>
            </a:r>
            <a:endParaRPr lang="en-US" sz="20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五、廠商能量</a:t>
            </a:r>
            <a:endParaRPr lang="en-US" sz="2000" b="1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   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(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一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)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產品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/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服務能量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&amp;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  <a:cs typeface="Times New Roman" pitchFamily="18"/>
              </a:rPr>
              <a:t>主要業務模式：</a:t>
            </a:r>
            <a:endParaRPr lang="en-US" sz="20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  <a:cs typeface="Times New Roman" pitchFamily="18"/>
            </a:endParaRPr>
          </a:p>
          <a:p>
            <a:pPr marL="627058" marR="0" lvl="0" indent="-449263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(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二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主要生產地區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&amp;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銷售市場：</a:t>
            </a:r>
            <a:endParaRPr lang="en-US" sz="20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627058" marR="0" lvl="0" indent="-449263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(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三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主要客戶：</a:t>
            </a:r>
            <a:endParaRPr lang="en-US" sz="20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627058" marR="0" lvl="0" indent="-449263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(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四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研發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智財能量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(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研發經費投入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曾參與政府研發計畫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智財單位編制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智財布局現況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*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等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：</a:t>
            </a:r>
            <a:endParaRPr lang="en-US" sz="20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627058" marR="0" lvl="0" indent="-449263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(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五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營運亮點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(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國內外獲獎紀錄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產業排名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上市櫃評鑑排名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競爭優勢等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：</a:t>
            </a:r>
            <a:endParaRPr lang="en-US" sz="20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627058" marR="0" lvl="0" indent="-449263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TW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(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六</a:t>
            </a:r>
            <a:r>
              <a:rPr lang="en-US" altLang="zh-TW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)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公司智財管理與揭露現況</a:t>
            </a:r>
            <a:r>
              <a:rPr lang="en-US" altLang="zh-TW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(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對外揭露平台及揭露內容</a:t>
            </a:r>
            <a:r>
              <a:rPr lang="en-US" altLang="zh-TW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/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對內董事會報告</a:t>
            </a:r>
            <a:r>
              <a:rPr lang="en-US" altLang="zh-TW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)</a:t>
            </a:r>
            <a:endParaRPr lang="en-US" sz="20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4764" marR="0" lvl="0" indent="-4764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六、申請動機</a:t>
            </a:r>
            <a:r>
              <a:rPr lang="en-US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(</a:t>
            </a:r>
            <a:r>
              <a:rPr lang="zh-TW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條列式簡述</a:t>
            </a:r>
            <a:r>
              <a:rPr lang="en-US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  <a:r>
              <a:rPr lang="zh-TW" sz="20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：</a:t>
            </a:r>
            <a:endParaRPr lang="en-US" sz="2000" b="1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0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0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5" name="矩形 7"/>
          <p:cNvSpPr/>
          <p:nvPr/>
        </p:nvSpPr>
        <p:spPr>
          <a:xfrm>
            <a:off x="6462211" y="998725"/>
            <a:ext cx="2295253" cy="1530166"/>
          </a:xfrm>
          <a:prstGeom prst="rect">
            <a:avLst/>
          </a:prstGeom>
          <a:gradFill>
            <a:gsLst>
              <a:gs pos="0">
                <a:srgbClr val="CFFFFF"/>
              </a:gs>
              <a:gs pos="100000">
                <a:srgbClr val="DDFEFF"/>
              </a:gs>
            </a:gsLst>
            <a:lin ang="16200000"/>
          </a:gradFill>
          <a:ln w="9528" cap="flat">
            <a:solidFill>
              <a:srgbClr val="B6DCDF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公司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logo+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核心產品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服務照片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6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98BA2B7-3498-4A56-BE99-F2BB158B13FB}" type="slidenum">
              <a:t>16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7" name="矩形 9"/>
          <p:cNvSpPr/>
          <p:nvPr/>
        </p:nvSpPr>
        <p:spPr>
          <a:xfrm>
            <a:off x="26499" y="5805260"/>
            <a:ext cx="5349541" cy="73866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*</a:t>
            </a:r>
            <a:r>
              <a:rPr lang="zh-TW" sz="14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智財布局現況包含</a:t>
            </a:r>
            <a:r>
              <a:rPr lang="en-US" sz="14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(</a:t>
            </a:r>
            <a:r>
              <a:rPr lang="zh-TW" sz="14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僅供撰寫參考，請刪除</a:t>
            </a:r>
            <a:r>
              <a:rPr lang="en-US" sz="14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目前擁有哪些國內外專利</a:t>
            </a:r>
            <a:r>
              <a:rPr lang="en-US" sz="14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14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商標數量、著作權</a:t>
            </a:r>
            <a:r>
              <a:rPr lang="en-US" sz="14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14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營業秘密項目等</a:t>
            </a:r>
            <a:endParaRPr lang="en-US" sz="1400" b="0" i="0" u="none" strike="noStrike" kern="1200" cap="none" spc="0" baseline="0" dirty="0">
              <a:solidFill>
                <a:srgbClr val="FF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是否有執行企業專利布局或競爭者智財監控等</a:t>
            </a:r>
            <a:endParaRPr lang="en-US" sz="1400" b="0" i="0" u="none" strike="noStrike" kern="1200" cap="none" spc="0" baseline="0" dirty="0">
              <a:solidFill>
                <a:srgbClr val="FF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539752" y="1422404"/>
            <a:ext cx="8280404" cy="11430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2070" tIns="46040" rIns="92070" bIns="46040" anchor="ctr" anchorCtr="1" compatLnSpc="1">
            <a:noAutofit/>
          </a:bodyPr>
          <a:lstStyle/>
          <a:p>
            <a:pPr marL="0" marR="0" lvl="0" indent="0" algn="ctr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 dirty="0">
                <a:solidFill>
                  <a:srgbClr val="0000FF"/>
                </a:solidFill>
                <a:uFillTx/>
                <a:latin typeface="微軟正黑體" pitchFamily="34"/>
                <a:ea typeface="微軟正黑體" pitchFamily="34"/>
              </a:rPr>
              <a:t>台灣智慧財產管理規範（</a:t>
            </a:r>
            <a:r>
              <a:rPr lang="en-US" sz="3200" b="1" i="0" u="none" strike="noStrike" kern="1200" cap="none" spc="0" baseline="0" dirty="0">
                <a:solidFill>
                  <a:srgbClr val="0000FF"/>
                </a:solidFill>
                <a:uFillTx/>
                <a:latin typeface="微軟正黑體" pitchFamily="34"/>
                <a:ea typeface="微軟正黑體" pitchFamily="34"/>
              </a:rPr>
              <a:t>TIPS</a:t>
            </a:r>
            <a:r>
              <a:rPr lang="zh-TW" sz="3200" b="1" i="0" u="none" strike="noStrike" kern="1200" cap="none" spc="0" baseline="0" dirty="0">
                <a:solidFill>
                  <a:srgbClr val="0000FF"/>
                </a:solidFill>
                <a:uFillTx/>
                <a:latin typeface="微軟正黑體" pitchFamily="34"/>
                <a:ea typeface="微軟正黑體" pitchFamily="34"/>
              </a:rPr>
              <a:t>）推行體系</a:t>
            </a:r>
            <a:endParaRPr lang="en-US" sz="3200" b="1" i="0" u="none" strike="noStrike" kern="1200" cap="none" spc="0" baseline="0" dirty="0">
              <a:solidFill>
                <a:srgbClr val="0000FF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0" marR="0" lvl="0" indent="0" algn="ctr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 dirty="0">
                <a:solidFill>
                  <a:srgbClr val="0000F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3200" b="1" i="0" u="none" strike="noStrike" kern="1200" cap="none" spc="0" baseline="0" dirty="0">
              <a:solidFill>
                <a:srgbClr val="0000FF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0" marR="0" lvl="0" indent="0" algn="ctr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 dirty="0" smtClean="0">
                <a:solidFill>
                  <a:srgbClr val="0000FF"/>
                </a:solidFill>
                <a:uFillTx/>
                <a:latin typeface="微軟正黑體" pitchFamily="34"/>
                <a:ea typeface="微軟正黑體" pitchFamily="34"/>
              </a:rPr>
              <a:t>-</a:t>
            </a:r>
            <a:r>
              <a:rPr lang="zh-TW" altLang="en-US" sz="3200" b="1" i="0" u="none" strike="noStrike" kern="1200" cap="none" spc="0" baseline="0" dirty="0" smtClean="0">
                <a:solidFill>
                  <a:srgbClr val="0000FF"/>
                </a:solidFill>
                <a:uFillTx/>
                <a:latin typeface="微軟正黑體" pitchFamily="34"/>
                <a:ea typeface="微軟正黑體" pitchFamily="34"/>
              </a:rPr>
              <a:t>創新智財經營</a:t>
            </a:r>
            <a:r>
              <a:rPr lang="zh-TW" sz="3200" b="1" i="0" u="none" strike="noStrike" kern="1200" cap="none" spc="0" baseline="0" dirty="0" smtClean="0">
                <a:solidFill>
                  <a:srgbClr val="0000FF"/>
                </a:solidFill>
                <a:uFillTx/>
                <a:latin typeface="微軟正黑體" pitchFamily="34"/>
                <a:ea typeface="微軟正黑體" pitchFamily="34"/>
              </a:rPr>
              <a:t>輔導</a:t>
            </a:r>
            <a:r>
              <a:rPr lang="en-US" sz="3200" b="1" i="0" u="none" strike="noStrike" kern="1200" cap="none" spc="0" baseline="0" dirty="0" smtClean="0">
                <a:solidFill>
                  <a:srgbClr val="0000FF"/>
                </a:solidFill>
                <a:uFillTx/>
                <a:latin typeface="微軟正黑體" pitchFamily="34"/>
                <a:ea typeface="微軟正黑體" pitchFamily="34"/>
              </a:rPr>
              <a:t>-</a:t>
            </a:r>
            <a:endParaRPr lang="en-US" sz="2800" b="1" i="0" u="none" strike="noStrike" kern="1200" cap="none" spc="0" baseline="0" dirty="0">
              <a:solidFill>
                <a:srgbClr val="0000F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3" name="Rectangle 3"/>
          <p:cNvSpPr/>
          <p:nvPr/>
        </p:nvSpPr>
        <p:spPr>
          <a:xfrm>
            <a:off x="1476371" y="3306763"/>
            <a:ext cx="6035670" cy="46231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2070" tIns="46040" rIns="92070" bIns="4604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1" i="0" u="none" strike="noStrike" kern="1200" cap="none" spc="0" baseline="0">
                <a:solidFill>
                  <a:srgbClr val="011C5F"/>
                </a:solidFill>
                <a:uFillTx/>
                <a:latin typeface="微軟正黑體" pitchFamily="34"/>
                <a:ea typeface="微軟正黑體" pitchFamily="34"/>
              </a:rPr>
              <a:t>公司名稱：</a:t>
            </a:r>
            <a:endParaRPr lang="en-US" sz="2400" b="1" i="0" u="none" strike="noStrike" kern="1200" cap="none" spc="0" baseline="0">
              <a:solidFill>
                <a:srgbClr val="011C5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3419471" y="5632447"/>
            <a:ext cx="2750752" cy="40075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中華民國　年　月　日</a:t>
            </a:r>
          </a:p>
        </p:txBody>
      </p:sp>
      <p:sp>
        <p:nvSpPr>
          <p:cNvPr id="5" name="Rectangle 5"/>
          <p:cNvSpPr/>
          <p:nvPr/>
        </p:nvSpPr>
        <p:spPr>
          <a:xfrm>
            <a:off x="3923928" y="662437"/>
            <a:ext cx="1109276" cy="46231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範 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 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例</a:t>
            </a:r>
          </a:p>
        </p:txBody>
      </p:sp>
      <p:sp>
        <p:nvSpPr>
          <p:cNvPr id="6" name="投影片編號版面配置區 6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796EEA0-F064-4D37-917A-4069BD5EF47C}" type="slidenum">
              <a:t>2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7" name="頁尾版面配置區 17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hangingPunct="1"/>
            <a:r>
              <a:rPr lang="zh-TW" sz="4000">
                <a:latin typeface="微軟正黑體" pitchFamily="34"/>
                <a:ea typeface="微軟正黑體" pitchFamily="34"/>
              </a:rPr>
              <a:t>簡報大綱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hangingPunct="1">
              <a:buNone/>
            </a:pPr>
            <a:r>
              <a:rPr lang="zh-TW">
                <a:latin typeface="微軟正黑體" pitchFamily="34"/>
                <a:ea typeface="微軟正黑體" pitchFamily="34"/>
              </a:rPr>
              <a:t>一、公司簡介</a:t>
            </a:r>
            <a:endParaRPr lang="en-US">
              <a:latin typeface="微軟正黑體" pitchFamily="34"/>
              <a:ea typeface="微軟正黑體" pitchFamily="34"/>
            </a:endParaRPr>
          </a:p>
          <a:p>
            <a:pPr marL="514350" lvl="0" indent="-514350" hangingPunct="1">
              <a:buNone/>
            </a:pPr>
            <a:r>
              <a:rPr lang="zh-TW">
                <a:latin typeface="微軟正黑體" pitchFamily="34"/>
                <a:ea typeface="微軟正黑體" pitchFamily="34"/>
              </a:rPr>
              <a:t>二、申請動機</a:t>
            </a:r>
            <a:endParaRPr lang="en-US">
              <a:latin typeface="微軟正黑體" pitchFamily="34"/>
              <a:ea typeface="微軟正黑體" pitchFamily="34"/>
            </a:endParaRPr>
          </a:p>
          <a:p>
            <a:pPr marL="514350" lvl="0" indent="-514350" hangingPunct="1">
              <a:buNone/>
            </a:pPr>
            <a:r>
              <a:rPr lang="zh-TW">
                <a:latin typeface="微軟正黑體" pitchFamily="34"/>
                <a:ea typeface="微軟正黑體" pitchFamily="34"/>
              </a:rPr>
              <a:t>三、執行規劃</a:t>
            </a:r>
            <a:endParaRPr lang="en-US">
              <a:latin typeface="微軟正黑體" pitchFamily="34"/>
              <a:ea typeface="微軟正黑體" pitchFamily="34"/>
            </a:endParaRPr>
          </a:p>
          <a:p>
            <a:pPr marL="514350" lvl="0" indent="-514350" hangingPunct="1">
              <a:buNone/>
            </a:pPr>
            <a:r>
              <a:rPr lang="zh-TW">
                <a:latin typeface="微軟正黑體" pitchFamily="34"/>
                <a:ea typeface="微軟正黑體" pitchFamily="34"/>
              </a:rPr>
              <a:t>四、經費說明</a:t>
            </a:r>
            <a:endParaRPr lang="en-US">
              <a:latin typeface="微軟正黑體" pitchFamily="34"/>
              <a:ea typeface="微軟正黑體" pitchFamily="34"/>
            </a:endParaRPr>
          </a:p>
          <a:p>
            <a:pPr marL="514350" lvl="0" indent="-514350" hangingPunct="1">
              <a:buNone/>
            </a:pPr>
            <a:r>
              <a:rPr lang="zh-TW">
                <a:latin typeface="微軟正黑體" pitchFamily="34"/>
                <a:ea typeface="微軟正黑體" pitchFamily="34"/>
              </a:rPr>
              <a:t>五、預期效益</a:t>
            </a:r>
          </a:p>
          <a:p>
            <a:pPr marL="514350" lvl="0" indent="-514350" hangingPunct="1">
              <a:buNone/>
            </a:pPr>
            <a:r>
              <a:rPr lang="zh-TW">
                <a:latin typeface="微軟正黑體" pitchFamily="34"/>
                <a:ea typeface="微軟正黑體" pitchFamily="34"/>
              </a:rPr>
              <a:t>六、對</a:t>
            </a:r>
            <a:r>
              <a:rPr lang="en-US">
                <a:latin typeface="微軟正黑體" pitchFamily="34"/>
                <a:ea typeface="微軟正黑體" pitchFamily="34"/>
              </a:rPr>
              <a:t>TIPS</a:t>
            </a:r>
            <a:r>
              <a:rPr lang="zh-TW">
                <a:latin typeface="微軟正黑體" pitchFamily="34"/>
                <a:ea typeface="微軟正黑體" pitchFamily="34"/>
              </a:rPr>
              <a:t>計畫的效益</a:t>
            </a:r>
            <a:endParaRPr lang="en-US">
              <a:latin typeface="微軟正黑體" pitchFamily="34"/>
              <a:ea typeface="微軟正黑體" pitchFamily="34"/>
            </a:endParaRPr>
          </a:p>
        </p:txBody>
      </p:sp>
      <p:sp>
        <p:nvSpPr>
          <p:cNvPr id="4" name="頁尾版面配置區 3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5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B32541E-0546-406B-AAB7-216828B15433}" type="slidenum">
              <a:t>3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6" name="文字方塊 7"/>
          <p:cNvSpPr txBox="1"/>
          <p:nvPr/>
        </p:nvSpPr>
        <p:spPr>
          <a:xfrm>
            <a:off x="827586" y="5733260"/>
            <a:ext cx="6912772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*</a:t>
            </a:r>
            <a:r>
              <a:rPr lang="en-US" sz="1600" b="0" i="0" u="none" strike="noStrike" kern="1200" cap="none" spc="0" baseline="0" dirty="0" err="1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大綱</a:t>
            </a:r>
            <a:r>
              <a:rPr lang="zh-TW" sz="16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、各頁項目、附件皆不可刪除，但可自行新增項目以展現公司評選優勢，請盡量提供圖片輔以文字說明</a:t>
            </a:r>
            <a:r>
              <a:rPr lang="en-US" sz="16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(</a:t>
            </a:r>
            <a:r>
              <a:rPr lang="zh-TW" sz="16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僅供撰寫參考，請刪除</a:t>
            </a:r>
            <a:r>
              <a:rPr lang="en-US" sz="16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457200" y="44622"/>
            <a:ext cx="8229600" cy="1143000"/>
          </a:xfrm>
        </p:spPr>
        <p:txBody>
          <a:bodyPr/>
          <a:lstStyle/>
          <a:p>
            <a:pPr lvl="0" hangingPunct="1"/>
            <a:r>
              <a:rPr lang="zh-TW" sz="4000">
                <a:latin typeface="微軟正黑體" pitchFamily="34"/>
                <a:ea typeface="微軟正黑體" pitchFamily="34"/>
              </a:rPr>
              <a:t>一、公司簡介</a:t>
            </a:r>
            <a:r>
              <a:rPr lang="en-US" sz="4000">
                <a:latin typeface="微軟正黑體" pitchFamily="34"/>
                <a:ea typeface="微軟正黑體" pitchFamily="34"/>
              </a:rPr>
              <a:t/>
            </a:r>
            <a:br>
              <a:rPr lang="en-US" sz="4000">
                <a:latin typeface="微軟正黑體" pitchFamily="34"/>
                <a:ea typeface="微軟正黑體" pitchFamily="34"/>
              </a:rPr>
            </a:br>
            <a:r>
              <a:rPr lang="en-US" sz="2800">
                <a:latin typeface="微軟正黑體" pitchFamily="34"/>
                <a:ea typeface="微軟正黑體" pitchFamily="34"/>
              </a:rPr>
              <a:t>-</a:t>
            </a:r>
            <a:r>
              <a:rPr lang="zh-TW" sz="2800">
                <a:latin typeface="微軟正黑體" pitchFamily="34"/>
                <a:ea typeface="微軟正黑體" pitchFamily="34"/>
              </a:rPr>
              <a:t>研發能量</a:t>
            </a:r>
            <a:r>
              <a:rPr lang="en-US" sz="2800">
                <a:latin typeface="微軟正黑體" pitchFamily="34"/>
                <a:ea typeface="微軟正黑體" pitchFamily="34"/>
              </a:rPr>
              <a:t>- 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468309" y="1196748"/>
            <a:ext cx="8229600" cy="4525959"/>
          </a:xfrm>
        </p:spPr>
        <p:txBody>
          <a:bodyPr/>
          <a:lstStyle/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r>
              <a:rPr lang="zh-TW" sz="2400" dirty="0">
                <a:latin typeface="微軟正黑體" pitchFamily="34"/>
                <a:ea typeface="微軟正黑體" pitchFamily="34"/>
              </a:rPr>
              <a:t>量化說明</a:t>
            </a:r>
            <a:endParaRPr lang="en-US" sz="2400" dirty="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buNone/>
              <a:tabLst>
                <a:tab pos="4935538" algn="l"/>
              </a:tabLst>
            </a:pPr>
            <a:endParaRPr lang="en-US" sz="2400" dirty="0">
              <a:solidFill>
                <a:srgbClr val="FF0000"/>
              </a:solidFill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buNone/>
              <a:tabLst>
                <a:tab pos="4935538" algn="l"/>
              </a:tabLst>
            </a:pPr>
            <a:endParaRPr lang="en-US" sz="2400" dirty="0">
              <a:solidFill>
                <a:srgbClr val="FF0000"/>
              </a:solidFill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buNone/>
              <a:tabLst>
                <a:tab pos="4935538" algn="l"/>
              </a:tabLst>
            </a:pPr>
            <a:endParaRPr lang="en-US" sz="2400" dirty="0">
              <a:solidFill>
                <a:srgbClr val="FF0000"/>
              </a:solidFill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400"/>
              </a:spcBef>
              <a:buNone/>
              <a:tabLst>
                <a:tab pos="4935538" algn="l"/>
              </a:tabLst>
            </a:pPr>
            <a:endParaRPr lang="en-US" sz="1800" dirty="0">
              <a:solidFill>
                <a:srgbClr val="FF0000"/>
              </a:solidFill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endParaRPr lang="en-US" sz="2400" dirty="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endParaRPr lang="en-US" sz="2400" dirty="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r>
              <a:rPr lang="zh-TW" sz="2400" dirty="0">
                <a:latin typeface="微軟正黑體" pitchFamily="34"/>
                <a:ea typeface="微軟正黑體" pitchFamily="34"/>
              </a:rPr>
              <a:t>質化說明</a:t>
            </a:r>
            <a:endParaRPr lang="en-US" sz="2400" dirty="0">
              <a:latin typeface="微軟正黑體" pitchFamily="34"/>
              <a:ea typeface="微軟正黑體" pitchFamily="34"/>
            </a:endParaRPr>
          </a:p>
          <a:p>
            <a:pPr lvl="1" hangingPunct="1">
              <a:spcBef>
                <a:spcPts val="500"/>
              </a:spcBef>
              <a:tabLst>
                <a:tab pos="4935538" algn="l"/>
              </a:tabLst>
            </a:pPr>
            <a:r>
              <a:rPr lang="zh-TW" sz="2000" dirty="0">
                <a:latin typeface="微軟正黑體" pitchFamily="34"/>
                <a:ea typeface="微軟正黑體" pitchFamily="34"/>
              </a:rPr>
              <a:t>如：獲國際大獎或政府認可之實績</a:t>
            </a:r>
            <a:r>
              <a:rPr lang="en-US" sz="2000" dirty="0">
                <a:latin typeface="微軟正黑體" pitchFamily="34"/>
                <a:ea typeface="微軟正黑體" pitchFamily="34"/>
              </a:rPr>
              <a:t>(</a:t>
            </a:r>
            <a:r>
              <a:rPr lang="zh-TW" sz="2000" dirty="0">
                <a:latin typeface="微軟正黑體" pitchFamily="34"/>
                <a:ea typeface="微軟正黑體" pitchFamily="34"/>
              </a:rPr>
              <a:t>如：獲創新發明獎、獲政府研發計畫補助等</a:t>
            </a:r>
            <a:r>
              <a:rPr lang="en-US" sz="2000" dirty="0">
                <a:latin typeface="微軟正黑體" pitchFamily="34"/>
                <a:ea typeface="微軟正黑體" pitchFamily="34"/>
              </a:rPr>
              <a:t>)</a:t>
            </a:r>
          </a:p>
        </p:txBody>
      </p:sp>
      <p:sp>
        <p:nvSpPr>
          <p:cNvPr id="4" name="頁尾版面配置區 17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graphicFrame>
        <p:nvGraphicFramePr>
          <p:cNvPr id="5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07381"/>
              </p:ext>
            </p:extLst>
          </p:nvPr>
        </p:nvGraphicFramePr>
        <p:xfrm>
          <a:off x="1115613" y="2852937"/>
          <a:ext cx="6408707" cy="1066893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448269">
                  <a:extLst>
                    <a:ext uri="{9D8B030D-6E8A-4147-A177-3AD203B41FA5}">
                      <a16:colId xmlns:a16="http://schemas.microsoft.com/office/drawing/2014/main" val="307978617"/>
                    </a:ext>
                  </a:extLst>
                </a:gridCol>
                <a:gridCol w="1320146">
                  <a:extLst>
                    <a:ext uri="{9D8B030D-6E8A-4147-A177-3AD203B41FA5}">
                      <a16:colId xmlns:a16="http://schemas.microsoft.com/office/drawing/2014/main" val="2991389855"/>
                    </a:ext>
                  </a:extLst>
                </a:gridCol>
                <a:gridCol w="1320146">
                  <a:extLst>
                    <a:ext uri="{9D8B030D-6E8A-4147-A177-3AD203B41FA5}">
                      <a16:colId xmlns:a16="http://schemas.microsoft.com/office/drawing/2014/main" val="1836302208"/>
                    </a:ext>
                  </a:extLst>
                </a:gridCol>
                <a:gridCol w="1320146">
                  <a:extLst>
                    <a:ext uri="{9D8B030D-6E8A-4147-A177-3AD203B41FA5}">
                      <a16:colId xmlns:a16="http://schemas.microsoft.com/office/drawing/2014/main" val="681770726"/>
                    </a:ext>
                  </a:extLst>
                </a:gridCol>
              </a:tblGrid>
              <a:tr h="305674">
                <a:tc>
                  <a:txBody>
                    <a:bodyPr/>
                    <a:lstStyle/>
                    <a:p>
                      <a:pPr lvl="0" algn="ctr">
                        <a:spcBef>
                          <a:spcPts val="36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endParaRPr lang="zh-TW" sz="1400" b="0" kern="120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36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altLang="zh-TW" sz="1400" b="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  <a:cs typeface="Times New Roman"/>
                        </a:rPr>
                        <a:t>110</a:t>
                      </a:r>
                      <a:r>
                        <a:rPr lang="zh-TW" sz="1400" b="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  <a:cs typeface="Times New Roman"/>
                        </a:rPr>
                        <a:t>年</a:t>
                      </a:r>
                      <a:endParaRPr lang="zh-TW" sz="14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36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altLang="zh-TW" sz="1400" b="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  <a:cs typeface="Arial"/>
                        </a:rPr>
                        <a:t>111</a:t>
                      </a:r>
                      <a:r>
                        <a:rPr lang="zh-TW" altLang="en-US" sz="1400" b="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  <a:cs typeface="Arial"/>
                        </a:rPr>
                        <a:t>年</a:t>
                      </a:r>
                      <a:endParaRPr lang="zh-TW" sz="14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36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altLang="zh-TW" sz="1400" b="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  <a:cs typeface="Arial"/>
                        </a:rPr>
                        <a:t>112</a:t>
                      </a:r>
                      <a:r>
                        <a:rPr lang="zh-TW" altLang="en-US" sz="1400" b="0" kern="1200" dirty="0" smtClean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  <a:cs typeface="Arial"/>
                        </a:rPr>
                        <a:t>年</a:t>
                      </a:r>
                      <a:endParaRPr lang="zh-TW" sz="14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40864"/>
                  </a:ext>
                </a:extLst>
              </a:tr>
              <a:tr h="260201"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zh-TW" sz="1400" b="0" kern="120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  <a:cs typeface="Times New Roman"/>
                        </a:rPr>
                        <a:t>研發費用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endParaRPr lang="en-US" sz="1400" b="0" kern="120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  <a:cs typeface="Arial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endParaRPr lang="en-US" sz="1400" b="0" kern="120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  <a:cs typeface="Arial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endParaRPr lang="en-US" sz="1400" b="0" kern="120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  <a:cs typeface="Arial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0577306"/>
                  </a:ext>
                </a:extLst>
              </a:tr>
              <a:tr h="501018"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</a:pPr>
                      <a:r>
                        <a:rPr lang="zh-TW" sz="1400" b="0" kern="120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  <a:cs typeface="Times New Roman"/>
                        </a:rPr>
                        <a:t>研發費用</a:t>
                      </a:r>
                      <a:r>
                        <a:rPr lang="en-US" sz="1400" b="0" kern="120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  <a:cs typeface="Arial"/>
                        </a:rPr>
                        <a:t>/</a:t>
                      </a:r>
                      <a:r>
                        <a:rPr lang="zh-TW" sz="1400" b="0" kern="120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  <a:cs typeface="Times New Roman"/>
                        </a:rPr>
                        <a:t>年度營業額比例</a:t>
                      </a:r>
                      <a:r>
                        <a:rPr lang="en-US" sz="1400" b="0" kern="120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  <a:cs typeface="Arial"/>
                        </a:rPr>
                        <a:t>(%)</a:t>
                      </a:r>
                      <a:endParaRPr lang="zh-TW" sz="1400" b="0" kern="120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endParaRPr lang="en-US" sz="1400" b="0" kern="120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  <a:cs typeface="Arial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endParaRPr lang="en-US" sz="1400" b="0" kern="120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  <a:cs typeface="Arial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endParaRPr lang="en-US" sz="14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  <a:cs typeface="Arial"/>
                      </a:endParaRP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848968"/>
                  </a:ext>
                </a:extLst>
              </a:tr>
            </a:tbl>
          </a:graphicData>
        </a:graphic>
      </p:graphicFrame>
      <p:graphicFrame>
        <p:nvGraphicFramePr>
          <p:cNvPr id="6" name="表格 6"/>
          <p:cNvGraphicFramePr>
            <a:graphicFrameLocks noGrp="1"/>
          </p:cNvGraphicFramePr>
          <p:nvPr/>
        </p:nvGraphicFramePr>
        <p:xfrm>
          <a:off x="1115613" y="1916829"/>
          <a:ext cx="6408707" cy="741688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438332">
                  <a:extLst>
                    <a:ext uri="{9D8B030D-6E8A-4147-A177-3AD203B41FA5}">
                      <a16:colId xmlns:a16="http://schemas.microsoft.com/office/drawing/2014/main" val="3738082084"/>
                    </a:ext>
                  </a:extLst>
                </a:gridCol>
                <a:gridCol w="1438332">
                  <a:extLst>
                    <a:ext uri="{9D8B030D-6E8A-4147-A177-3AD203B41FA5}">
                      <a16:colId xmlns:a16="http://schemas.microsoft.com/office/drawing/2014/main" val="1976519244"/>
                    </a:ext>
                  </a:extLst>
                </a:gridCol>
                <a:gridCol w="3532043">
                  <a:extLst>
                    <a:ext uri="{9D8B030D-6E8A-4147-A177-3AD203B41FA5}">
                      <a16:colId xmlns:a16="http://schemas.microsoft.com/office/drawing/2014/main" val="1622211378"/>
                    </a:ext>
                  </a:extLst>
                </a:gridCol>
              </a:tblGrid>
              <a:tr h="370844">
                <a:tc>
                  <a:txBody>
                    <a:bodyPr/>
                    <a:lstStyle/>
                    <a:p>
                      <a:pPr lvl="0"/>
                      <a:r>
                        <a:rPr lang="zh-TW" sz="1400">
                          <a:latin typeface="微軟正黑體" pitchFamily="34"/>
                          <a:ea typeface="微軟正黑體" pitchFamily="34"/>
                        </a:rPr>
                        <a:t>總人數</a:t>
                      </a:r>
                      <a:endParaRPr lang="en-US" sz="14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zh-TW" sz="1400">
                          <a:latin typeface="微軟正黑體" pitchFamily="34"/>
                          <a:ea typeface="微軟正黑體" pitchFamily="34"/>
                        </a:rPr>
                        <a:t>研發人數</a:t>
                      </a:r>
                      <a:endParaRPr lang="en-US" sz="14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zh-TW" sz="1400">
                          <a:latin typeface="微軟正黑體" pitchFamily="34"/>
                          <a:ea typeface="微軟正黑體" pitchFamily="34"/>
                        </a:rPr>
                        <a:t>研發人員背景</a:t>
                      </a:r>
                      <a:endParaRPr lang="en-US" sz="14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19040"/>
                  </a:ext>
                </a:extLst>
              </a:tr>
              <a:tr h="370844">
                <a:tc>
                  <a:txBody>
                    <a:bodyPr/>
                    <a:lstStyle/>
                    <a:p>
                      <a:pPr lvl="0"/>
                      <a:endParaRPr lang="en-US" sz="14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en-US" sz="14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en-US" sz="14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186917"/>
                  </a:ext>
                </a:extLst>
              </a:tr>
            </a:tbl>
          </a:graphicData>
        </a:graphic>
      </p:graphicFrame>
      <p:sp>
        <p:nvSpPr>
          <p:cNvPr id="7" name="文字方塊 1"/>
          <p:cNvSpPr txBox="1"/>
          <p:nvPr/>
        </p:nvSpPr>
        <p:spPr>
          <a:xfrm>
            <a:off x="827586" y="5949278"/>
            <a:ext cx="6912772" cy="33855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*可自行新增量化或質化項目以展現公司研發能量(</a:t>
            </a:r>
            <a:r>
              <a:rPr lang="zh-TW" sz="1600" b="0" i="0" u="none" strike="noStrike" kern="1200" cap="none" spc="0" baseline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僅供撰寫參考，請刪除</a:t>
            </a:r>
            <a:r>
              <a:rPr lang="en-US" sz="1600" b="0" i="0" u="none" strike="noStrike" kern="1200" cap="none" spc="0" baseline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</a:p>
        </p:txBody>
      </p:sp>
      <p:sp>
        <p:nvSpPr>
          <p:cNvPr id="8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57CCC3B-3057-4F39-A958-D8266CE90A03}" type="slidenum">
              <a:t>4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457200" y="44622"/>
            <a:ext cx="8229600" cy="1143000"/>
          </a:xfrm>
        </p:spPr>
        <p:txBody>
          <a:bodyPr/>
          <a:lstStyle/>
          <a:p>
            <a:pPr lvl="0" hangingPunct="1"/>
            <a:r>
              <a:rPr lang="zh-TW" sz="4000">
                <a:latin typeface="微軟正黑體" pitchFamily="34"/>
                <a:ea typeface="微軟正黑體" pitchFamily="34"/>
              </a:rPr>
              <a:t>一、公司簡介</a:t>
            </a:r>
            <a:r>
              <a:rPr lang="en-US" sz="4000">
                <a:latin typeface="微軟正黑體" pitchFamily="34"/>
                <a:ea typeface="微軟正黑體" pitchFamily="34"/>
              </a:rPr>
              <a:t/>
            </a:r>
            <a:br>
              <a:rPr lang="en-US" sz="4000">
                <a:latin typeface="微軟正黑體" pitchFamily="34"/>
                <a:ea typeface="微軟正黑體" pitchFamily="34"/>
              </a:rPr>
            </a:br>
            <a:r>
              <a:rPr lang="en-US" sz="2800">
                <a:latin typeface="微軟正黑體" pitchFamily="34"/>
                <a:ea typeface="微軟正黑體" pitchFamily="34"/>
              </a:rPr>
              <a:t>-</a:t>
            </a:r>
            <a:r>
              <a:rPr lang="zh-TW" sz="2800">
                <a:latin typeface="微軟正黑體" pitchFamily="34"/>
                <a:ea typeface="微軟正黑體" pitchFamily="34"/>
              </a:rPr>
              <a:t>智財能量</a:t>
            </a:r>
            <a:r>
              <a:rPr lang="en-US" sz="2800">
                <a:latin typeface="微軟正黑體" pitchFamily="34"/>
                <a:ea typeface="微軟正黑體" pitchFamily="34"/>
              </a:rPr>
              <a:t>- 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468309" y="1052739"/>
            <a:ext cx="8496175" cy="4525959"/>
          </a:xfrm>
        </p:spPr>
        <p:txBody>
          <a:bodyPr/>
          <a:lstStyle/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r>
              <a:rPr lang="zh-TW" sz="2400">
                <a:latin typeface="微軟正黑體" pitchFamily="34"/>
                <a:ea typeface="微軟正黑體" pitchFamily="34"/>
              </a:rPr>
              <a:t>量化資訊</a:t>
            </a:r>
            <a:endParaRPr lang="en-US" sz="240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endParaRPr lang="en-US" sz="240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endParaRPr lang="en-US" sz="240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endParaRPr lang="en-US" sz="240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endParaRPr lang="en-US" sz="240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endParaRPr lang="en-US" sz="240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endParaRPr lang="en-US" sz="240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endParaRPr lang="en-US" sz="240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endParaRPr lang="en-US" sz="240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600"/>
              </a:spcBef>
              <a:tabLst>
                <a:tab pos="4935538" algn="l"/>
              </a:tabLst>
            </a:pPr>
            <a:r>
              <a:rPr lang="zh-TW" sz="2400">
                <a:latin typeface="微軟正黑體" pitchFamily="34"/>
                <a:ea typeface="微軟正黑體" pitchFamily="34"/>
              </a:rPr>
              <a:t>質化資訊</a:t>
            </a:r>
            <a:endParaRPr lang="en-US" sz="2400">
              <a:latin typeface="微軟正黑體" pitchFamily="34"/>
              <a:ea typeface="微軟正黑體" pitchFamily="34"/>
            </a:endParaRPr>
          </a:p>
          <a:p>
            <a:pPr lvl="1" hangingPunct="1">
              <a:spcBef>
                <a:spcPts val="500"/>
              </a:spcBef>
              <a:tabLst>
                <a:tab pos="4935538" algn="l"/>
              </a:tabLst>
            </a:pPr>
            <a:r>
              <a:rPr lang="zh-TW" sz="2000">
                <a:latin typeface="微軟正黑體" pitchFamily="34"/>
                <a:ea typeface="微軟正黑體" pitchFamily="34"/>
              </a:rPr>
              <a:t>如：授權收益、智財訴訟績效、執行專利布局或競爭者監控等實績</a:t>
            </a:r>
            <a:endParaRPr lang="en-US" sz="2000">
              <a:latin typeface="微軟正黑體" pitchFamily="34"/>
              <a:ea typeface="微軟正黑體" pitchFamily="34"/>
            </a:endParaRPr>
          </a:p>
          <a:p>
            <a:pPr lvl="0" hangingPunct="1">
              <a:spcBef>
                <a:spcPts val="400"/>
              </a:spcBef>
              <a:buNone/>
              <a:tabLst>
                <a:tab pos="4935538" algn="l"/>
              </a:tabLst>
            </a:pPr>
            <a:endParaRPr lang="en-US" sz="1800">
              <a:latin typeface="微軟正黑體" pitchFamily="34"/>
              <a:ea typeface="微軟正黑體" pitchFamily="34"/>
            </a:endParaRPr>
          </a:p>
        </p:txBody>
      </p:sp>
      <p:sp>
        <p:nvSpPr>
          <p:cNvPr id="4" name="頁尾版面配置區 17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graphicFrame>
        <p:nvGraphicFramePr>
          <p:cNvPr id="5" name="表格 8"/>
          <p:cNvGraphicFramePr>
            <a:graphicFrameLocks noGrp="1"/>
          </p:cNvGraphicFramePr>
          <p:nvPr/>
        </p:nvGraphicFramePr>
        <p:xfrm>
          <a:off x="827586" y="1634124"/>
          <a:ext cx="7632842" cy="784307"/>
        </p:xfrm>
        <a:graphic>
          <a:graphicData uri="http://schemas.openxmlformats.org/drawingml/2006/table">
            <a:tbl>
              <a:tblPr>
                <a:effectLst/>
                <a:tableStyleId>{5A111915-BE36-4E01-A7E5-04B1672EAD32}</a:tableStyleId>
              </a:tblPr>
              <a:tblGrid>
                <a:gridCol w="1224134">
                  <a:extLst>
                    <a:ext uri="{9D8B030D-6E8A-4147-A177-3AD203B41FA5}">
                      <a16:colId xmlns:a16="http://schemas.microsoft.com/office/drawing/2014/main" val="925564779"/>
                    </a:ext>
                  </a:extLst>
                </a:gridCol>
                <a:gridCol w="1512170">
                  <a:extLst>
                    <a:ext uri="{9D8B030D-6E8A-4147-A177-3AD203B41FA5}">
                      <a16:colId xmlns:a16="http://schemas.microsoft.com/office/drawing/2014/main" val="2795315432"/>
                    </a:ext>
                  </a:extLst>
                </a:gridCol>
                <a:gridCol w="2043062">
                  <a:extLst>
                    <a:ext uri="{9D8B030D-6E8A-4147-A177-3AD203B41FA5}">
                      <a16:colId xmlns:a16="http://schemas.microsoft.com/office/drawing/2014/main" val="316195448"/>
                    </a:ext>
                  </a:extLst>
                </a:gridCol>
                <a:gridCol w="949238">
                  <a:extLst>
                    <a:ext uri="{9D8B030D-6E8A-4147-A177-3AD203B41FA5}">
                      <a16:colId xmlns:a16="http://schemas.microsoft.com/office/drawing/2014/main" val="2250588819"/>
                    </a:ext>
                  </a:extLst>
                </a:gridCol>
                <a:gridCol w="952119">
                  <a:extLst>
                    <a:ext uri="{9D8B030D-6E8A-4147-A177-3AD203B41FA5}">
                      <a16:colId xmlns:a16="http://schemas.microsoft.com/office/drawing/2014/main" val="1213903663"/>
                    </a:ext>
                  </a:extLst>
                </a:gridCol>
                <a:gridCol w="952119">
                  <a:extLst>
                    <a:ext uri="{9D8B030D-6E8A-4147-A177-3AD203B41FA5}">
                      <a16:colId xmlns:a16="http://schemas.microsoft.com/office/drawing/2014/main" val="77381043"/>
                    </a:ext>
                  </a:extLst>
                </a:gridCol>
              </a:tblGrid>
              <a:tr h="253005">
                <a:tc rowSpan="3">
                  <a:txBody>
                    <a:bodyPr/>
                    <a:lstStyle/>
                    <a:p>
                      <a:pPr marL="269876" lvl="0" indent="-269876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智財單位編制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□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有專責部門：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(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部門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)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人員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 gridSpan="2">
                  <a:txBody>
                    <a:bodyPr/>
                    <a:lstStyle/>
                    <a:p>
                      <a:pPr lvl="0" algn="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名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619840"/>
                  </a:ext>
                </a:extLst>
              </a:tr>
              <a:tr h="27829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□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無專責部門：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(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部門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)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兼辦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 gridSpan="2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endParaRPr lang="en-US" sz="1400" kern="1200">
                        <a:solidFill>
                          <a:srgbClr val="404040"/>
                        </a:solidFill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394840"/>
                  </a:ext>
                </a:extLst>
              </a:tr>
              <a:tr h="2530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□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無專責部門：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業務全數委外處理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 gridSpan="2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(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部門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)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為窗口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extLst>
                  <a:ext uri="{0D108BD9-81ED-4DB2-BD59-A6C34878D82A}">
                    <a16:rowId xmlns:a16="http://schemas.microsoft.com/office/drawing/2014/main" val="2260294077"/>
                  </a:ext>
                </a:extLst>
              </a:tr>
            </a:tbl>
          </a:graphicData>
        </a:graphic>
      </p:graphicFrame>
      <p:graphicFrame>
        <p:nvGraphicFramePr>
          <p:cNvPr id="6" name="表格 9"/>
          <p:cNvGraphicFramePr>
            <a:graphicFrameLocks noGrp="1"/>
          </p:cNvGraphicFramePr>
          <p:nvPr/>
        </p:nvGraphicFramePr>
        <p:xfrm>
          <a:off x="827586" y="3574453"/>
          <a:ext cx="7632830" cy="1438740"/>
        </p:xfrm>
        <a:graphic>
          <a:graphicData uri="http://schemas.openxmlformats.org/drawingml/2006/table">
            <a:tbl>
              <a:tblPr>
                <a:effectLst/>
                <a:tableStyleId>{46F890A9-2807-4EBB-B81D-B2AA78EC7F39}</a:tableStyleId>
              </a:tblPr>
              <a:tblGrid>
                <a:gridCol w="864098">
                  <a:extLst>
                    <a:ext uri="{9D8B030D-6E8A-4147-A177-3AD203B41FA5}">
                      <a16:colId xmlns:a16="http://schemas.microsoft.com/office/drawing/2014/main" val="1171169990"/>
                    </a:ext>
                  </a:extLst>
                </a:gridCol>
                <a:gridCol w="1089909">
                  <a:extLst>
                    <a:ext uri="{9D8B030D-6E8A-4147-A177-3AD203B41FA5}">
                      <a16:colId xmlns:a16="http://schemas.microsoft.com/office/drawing/2014/main" val="3501913967"/>
                    </a:ext>
                  </a:extLst>
                </a:gridCol>
                <a:gridCol w="566269">
                  <a:extLst>
                    <a:ext uri="{9D8B030D-6E8A-4147-A177-3AD203B41FA5}">
                      <a16:colId xmlns:a16="http://schemas.microsoft.com/office/drawing/2014/main" val="4088733834"/>
                    </a:ext>
                  </a:extLst>
                </a:gridCol>
                <a:gridCol w="1080116">
                  <a:extLst>
                    <a:ext uri="{9D8B030D-6E8A-4147-A177-3AD203B41FA5}">
                      <a16:colId xmlns:a16="http://schemas.microsoft.com/office/drawing/2014/main" val="3651560564"/>
                    </a:ext>
                  </a:extLst>
                </a:gridCol>
                <a:gridCol w="1101431">
                  <a:extLst>
                    <a:ext uri="{9D8B030D-6E8A-4147-A177-3AD203B41FA5}">
                      <a16:colId xmlns:a16="http://schemas.microsoft.com/office/drawing/2014/main" val="2663657116"/>
                    </a:ext>
                  </a:extLst>
                </a:gridCol>
                <a:gridCol w="610627">
                  <a:extLst>
                    <a:ext uri="{9D8B030D-6E8A-4147-A177-3AD203B41FA5}">
                      <a16:colId xmlns:a16="http://schemas.microsoft.com/office/drawing/2014/main" val="3491647365"/>
                    </a:ext>
                  </a:extLst>
                </a:gridCol>
                <a:gridCol w="1160190">
                  <a:extLst>
                    <a:ext uri="{9D8B030D-6E8A-4147-A177-3AD203B41FA5}">
                      <a16:colId xmlns:a16="http://schemas.microsoft.com/office/drawing/2014/main" val="3536387688"/>
                    </a:ext>
                  </a:extLst>
                </a:gridCol>
                <a:gridCol w="1160190">
                  <a:extLst>
                    <a:ext uri="{9D8B030D-6E8A-4147-A177-3AD203B41FA5}">
                      <a16:colId xmlns:a16="http://schemas.microsoft.com/office/drawing/2014/main" val="3987065951"/>
                    </a:ext>
                  </a:extLst>
                </a:gridCol>
              </a:tblGrid>
              <a:tr h="253005">
                <a:tc rowSpan="4">
                  <a:txBody>
                    <a:bodyPr/>
                    <a:lstStyle/>
                    <a:p>
                      <a:pPr marL="269876" lvl="0" indent="-269876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智財數量</a:t>
                      </a:r>
                      <a:endParaRPr lang="en-US" sz="1400" kern="1200"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269876" lvl="0" indent="-269876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統計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□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發明專利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國內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申請：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件；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核准：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國外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申請：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件；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核准：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extLst>
                  <a:ext uri="{0D108BD9-81ED-4DB2-BD59-A6C34878D82A}">
                    <a16:rowId xmlns:a16="http://schemas.microsoft.com/office/drawing/2014/main" val="1402859685"/>
                  </a:ext>
                </a:extLst>
              </a:tr>
              <a:tr h="2530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□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新型專利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國內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申請：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件；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核准：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國外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申請：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件；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核准：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extLst>
                  <a:ext uri="{0D108BD9-81ED-4DB2-BD59-A6C34878D82A}">
                    <a16:rowId xmlns:a16="http://schemas.microsoft.com/office/drawing/2014/main" val="281219897"/>
                  </a:ext>
                </a:extLst>
              </a:tr>
              <a:tr h="2530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□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設計專利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國內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申請：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件；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核准：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國外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申請：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件；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核准：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extLst>
                  <a:ext uri="{0D108BD9-81ED-4DB2-BD59-A6C34878D82A}">
                    <a16:rowId xmlns:a16="http://schemas.microsoft.com/office/drawing/2014/main" val="1115783368"/>
                  </a:ext>
                </a:extLst>
              </a:tr>
              <a:tr h="2530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□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商標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國內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申請：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件；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核准：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國外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申請：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件；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核准： 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  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件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 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extLst>
                  <a:ext uri="{0D108BD9-81ED-4DB2-BD59-A6C34878D82A}">
                    <a16:rowId xmlns:a16="http://schemas.microsoft.com/office/drawing/2014/main" val="922216441"/>
                  </a:ext>
                </a:extLst>
              </a:tr>
              <a:tr h="253005">
                <a:tc>
                  <a:txBody>
                    <a:bodyPr/>
                    <a:lstStyle/>
                    <a:p>
                      <a:pPr marL="269876" lvl="0" indent="-269876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  <a:cs typeface="Times New Roman"/>
                        </a:rPr>
                        <a:t>智財</a:t>
                      </a:r>
                      <a:endParaRPr lang="en-US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  <a:p>
                      <a:pPr marL="269876" lvl="0" indent="-269876" algn="ct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  <a:cs typeface="Times New Roman"/>
                        </a:rPr>
                        <a:t>類別項目</a:t>
                      </a:r>
                    </a:p>
                  </a:txBody>
                  <a:tcPr marL="62215" marR="62215" marT="0" marB="0" anchor="ctr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  <a:cs typeface="Times New Roman"/>
                        </a:rPr>
                        <a:t>著作權</a:t>
                      </a:r>
                    </a:p>
                  </a:txBody>
                  <a:tcPr marL="62215" marR="62215" marT="0" marB="0" anchor="ctr"/>
                </a:tc>
                <a:tc gridSpan="2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  <a:cs typeface="Times New Roman"/>
                        </a:rPr>
                        <a:t>營業秘密</a:t>
                      </a:r>
                    </a:p>
                  </a:txBody>
                  <a:tcPr marL="62215" marR="62215" marT="0" marB="0" anchor="ctr"/>
                </a:tc>
                <a:tc gridSpan="3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62215" marR="6221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036764"/>
                  </a:ext>
                </a:extLst>
              </a:tr>
            </a:tbl>
          </a:graphicData>
        </a:graphic>
      </p:graphicFrame>
      <p:graphicFrame>
        <p:nvGraphicFramePr>
          <p:cNvPr id="7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913381"/>
              </p:ext>
            </p:extLst>
          </p:nvPr>
        </p:nvGraphicFramePr>
        <p:xfrm>
          <a:off x="827586" y="2508043"/>
          <a:ext cx="7704852" cy="922408"/>
        </p:xfrm>
        <a:graphic>
          <a:graphicData uri="http://schemas.openxmlformats.org/drawingml/2006/table">
            <a:tbl>
              <a:tblPr>
                <a:effectLst/>
                <a:tableStyleId>{2D5ABB26-0587-4C30-8999-92F81FD0307C}</a:tableStyleId>
              </a:tblPr>
              <a:tblGrid>
                <a:gridCol w="1296143">
                  <a:extLst>
                    <a:ext uri="{9D8B030D-6E8A-4147-A177-3AD203B41FA5}">
                      <a16:colId xmlns:a16="http://schemas.microsoft.com/office/drawing/2014/main" val="1570344328"/>
                    </a:ext>
                  </a:extLst>
                </a:gridCol>
                <a:gridCol w="3840425">
                  <a:extLst>
                    <a:ext uri="{9D8B030D-6E8A-4147-A177-3AD203B41FA5}">
                      <a16:colId xmlns:a16="http://schemas.microsoft.com/office/drawing/2014/main" val="2863397504"/>
                    </a:ext>
                  </a:extLst>
                </a:gridCol>
                <a:gridCol w="2568284">
                  <a:extLst>
                    <a:ext uri="{9D8B030D-6E8A-4147-A177-3AD203B41FA5}">
                      <a16:colId xmlns:a16="http://schemas.microsoft.com/office/drawing/2014/main" val="4071458537"/>
                    </a:ext>
                  </a:extLst>
                </a:gridCol>
              </a:tblGrid>
              <a:tr h="230602">
                <a:tc rowSpan="4">
                  <a:txBody>
                    <a:bodyPr/>
                    <a:lstStyle/>
                    <a:p>
                      <a:pPr marL="269876" lvl="0" indent="-269876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智財費用統計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55540" marR="55540" marT="0" marB="0" anchor="ctr"/>
                </a:tc>
                <a:tc rowSpan="2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en-US" altLang="zh-TW" sz="1400" kern="1200" dirty="0" smtClean="0">
                          <a:latin typeface="微軟正黑體" pitchFamily="34"/>
                          <a:ea typeface="微軟正黑體" pitchFamily="34"/>
                        </a:rPr>
                        <a:t>112</a:t>
                      </a:r>
                      <a:r>
                        <a:rPr lang="zh-TW" sz="1400" kern="1200" dirty="0" smtClean="0">
                          <a:latin typeface="微軟正黑體" pitchFamily="34"/>
                          <a:ea typeface="微軟正黑體" pitchFamily="34"/>
                        </a:rPr>
                        <a:t>年</a:t>
                      </a:r>
                      <a:r>
                        <a:rPr lang="zh-TW" sz="1400" kern="1200" dirty="0">
                          <a:latin typeface="微軟正黑體" pitchFamily="34"/>
                          <a:ea typeface="微軟正黑體" pitchFamily="34"/>
                        </a:rPr>
                        <a:t>智財取得維護費用</a:t>
                      </a:r>
                    </a:p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itchFamily="34"/>
                          <a:ea typeface="微軟正黑體" pitchFamily="34"/>
                        </a:rPr>
                        <a:t>(</a:t>
                      </a:r>
                      <a:r>
                        <a:rPr lang="zh-TW" sz="1400" kern="1200" dirty="0">
                          <a:latin typeface="微軟正黑體" pitchFamily="34"/>
                          <a:ea typeface="微軟正黑體" pitchFamily="34"/>
                        </a:rPr>
                        <a:t>含商標或專利申請、延展及年費等費用</a:t>
                      </a:r>
                      <a:r>
                        <a:rPr lang="en-US" sz="1400" kern="1200" dirty="0">
                          <a:latin typeface="微軟正黑體" pitchFamily="34"/>
                          <a:ea typeface="微軟正黑體" pitchFamily="34"/>
                        </a:rPr>
                        <a:t>)</a:t>
                      </a:r>
                      <a:endParaRPr lang="zh-TW" sz="1400" kern="1200" dirty="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55540" marR="55540" marT="0" marB="0" anchor="ctr"/>
                </a:tc>
                <a:tc>
                  <a:txBody>
                    <a:bodyPr/>
                    <a:lstStyle/>
                    <a:p>
                      <a:pPr lvl="0" algn="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共</a:t>
                      </a:r>
                      <a:r>
                        <a:rPr lang="zh-TW" sz="1400" u="sng" kern="1200">
                          <a:latin typeface="微軟正黑體" pitchFamily="34"/>
                          <a:ea typeface="微軟正黑體" pitchFamily="34"/>
                        </a:rPr>
                        <a:t>　　　　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元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55540" marR="55540" marT="0" marB="0" anchor="ctr"/>
                </a:tc>
                <a:extLst>
                  <a:ext uri="{0D108BD9-81ED-4DB2-BD59-A6C34878D82A}">
                    <a16:rowId xmlns:a16="http://schemas.microsoft.com/office/drawing/2014/main" val="1236170434"/>
                  </a:ext>
                </a:extLst>
              </a:tr>
              <a:tr h="2306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佔總營收比</a:t>
                      </a:r>
                      <a:r>
                        <a:rPr lang="zh-TW" sz="1400" u="sng" kern="1200">
                          <a:latin typeface="微軟正黑體" pitchFamily="34"/>
                          <a:ea typeface="微軟正黑體" pitchFamily="34"/>
                        </a:rPr>
                        <a:t>　　　</a:t>
                      </a:r>
                      <a:r>
                        <a:rPr lang="en-US" sz="1400" kern="1200">
                          <a:latin typeface="微軟正黑體" pitchFamily="34"/>
                          <a:ea typeface="微軟正黑體" pitchFamily="34"/>
                        </a:rPr>
                        <a:t>%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55540" marR="55540" marT="0" marB="0" anchor="ctr"/>
                </a:tc>
                <a:extLst>
                  <a:ext uri="{0D108BD9-81ED-4DB2-BD59-A6C34878D82A}">
                    <a16:rowId xmlns:a16="http://schemas.microsoft.com/office/drawing/2014/main" val="3455286470"/>
                  </a:ext>
                </a:extLst>
              </a:tr>
              <a:tr h="2306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en-US" altLang="zh-TW" sz="1400" kern="1200" dirty="0" smtClean="0">
                          <a:latin typeface="微軟正黑體" pitchFamily="34"/>
                          <a:ea typeface="微軟正黑體" pitchFamily="34"/>
                        </a:rPr>
                        <a:t>112</a:t>
                      </a:r>
                      <a:r>
                        <a:rPr lang="zh-TW" sz="1400" kern="1200" dirty="0" smtClean="0">
                          <a:latin typeface="微軟正黑體" pitchFamily="34"/>
                          <a:ea typeface="微軟正黑體" pitchFamily="34"/>
                        </a:rPr>
                        <a:t>年</a:t>
                      </a:r>
                      <a:r>
                        <a:rPr lang="zh-TW" sz="1400" kern="1200" dirty="0">
                          <a:latin typeface="微軟正黑體" pitchFamily="34"/>
                          <a:ea typeface="微軟正黑體" pitchFamily="34"/>
                        </a:rPr>
                        <a:t>智財爭議相關費用</a:t>
                      </a:r>
                    </a:p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微軟正黑體" pitchFamily="34"/>
                          <a:ea typeface="微軟正黑體" pitchFamily="34"/>
                        </a:rPr>
                        <a:t>(</a:t>
                      </a:r>
                      <a:r>
                        <a:rPr lang="zh-TW" sz="1400" kern="1200" dirty="0">
                          <a:latin typeface="微軟正黑體" pitchFamily="34"/>
                          <a:ea typeface="微軟正黑體" pitchFamily="34"/>
                        </a:rPr>
                        <a:t>含委任費及爭議、訴訟案件費用等費用</a:t>
                      </a:r>
                      <a:r>
                        <a:rPr lang="en-US" sz="1400" kern="1200" dirty="0">
                          <a:latin typeface="微軟正黑體" pitchFamily="34"/>
                          <a:ea typeface="微軟正黑體" pitchFamily="34"/>
                        </a:rPr>
                        <a:t>)</a:t>
                      </a:r>
                      <a:endParaRPr lang="zh-TW" sz="1400" kern="1200" dirty="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55540" marR="55540" marT="0" marB="0" anchor="ctr"/>
                </a:tc>
                <a:tc>
                  <a:txBody>
                    <a:bodyPr/>
                    <a:lstStyle/>
                    <a:p>
                      <a:pPr lvl="0" algn="r">
                        <a:spcAft>
                          <a:spcPts val="0"/>
                        </a:spcAft>
                      </a:pP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共</a:t>
                      </a:r>
                      <a:r>
                        <a:rPr lang="zh-TW" sz="1400" u="sng" kern="1200">
                          <a:latin typeface="微軟正黑體" pitchFamily="34"/>
                          <a:ea typeface="微軟正黑體" pitchFamily="34"/>
                        </a:rPr>
                        <a:t>　　　　</a:t>
                      </a:r>
                      <a:r>
                        <a:rPr lang="zh-TW" sz="1400" kern="1200">
                          <a:latin typeface="微軟正黑體" pitchFamily="34"/>
                          <a:ea typeface="微軟正黑體" pitchFamily="34"/>
                        </a:rPr>
                        <a:t>元</a:t>
                      </a:r>
                      <a:endParaRPr lang="zh-TW" sz="1400" kern="120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55540" marR="55540" marT="0" marB="0" anchor="ctr"/>
                </a:tc>
                <a:extLst>
                  <a:ext uri="{0D108BD9-81ED-4DB2-BD59-A6C34878D82A}">
                    <a16:rowId xmlns:a16="http://schemas.microsoft.com/office/drawing/2014/main" val="1292228385"/>
                  </a:ext>
                </a:extLst>
              </a:tr>
              <a:tr h="2306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spcAft>
                          <a:spcPts val="0"/>
                        </a:spcAft>
                      </a:pPr>
                      <a:r>
                        <a:rPr lang="zh-TW" sz="1400" kern="1200" dirty="0">
                          <a:latin typeface="微軟正黑體" pitchFamily="34"/>
                          <a:ea typeface="微軟正黑體" pitchFamily="34"/>
                        </a:rPr>
                        <a:t>佔總營收比</a:t>
                      </a:r>
                      <a:r>
                        <a:rPr lang="zh-TW" sz="1400" u="sng" kern="1200" dirty="0">
                          <a:latin typeface="微軟正黑體" pitchFamily="34"/>
                          <a:ea typeface="微軟正黑體" pitchFamily="34"/>
                        </a:rPr>
                        <a:t>　　　</a:t>
                      </a:r>
                      <a:r>
                        <a:rPr lang="en-US" sz="1400" kern="1200" dirty="0">
                          <a:latin typeface="微軟正黑體" pitchFamily="34"/>
                          <a:ea typeface="微軟正黑體" pitchFamily="34"/>
                        </a:rPr>
                        <a:t>%</a:t>
                      </a:r>
                      <a:endParaRPr lang="zh-TW" sz="1400" kern="1200" dirty="0">
                        <a:latin typeface="微軟正黑體" pitchFamily="34"/>
                        <a:ea typeface="微軟正黑體" pitchFamily="34"/>
                        <a:cs typeface="Times New Roman"/>
                      </a:endParaRPr>
                    </a:p>
                  </a:txBody>
                  <a:tcPr marL="55540" marR="55540" marT="0" marB="0" anchor="ctr"/>
                </a:tc>
                <a:extLst>
                  <a:ext uri="{0D108BD9-81ED-4DB2-BD59-A6C34878D82A}">
                    <a16:rowId xmlns:a16="http://schemas.microsoft.com/office/drawing/2014/main" val="1728053864"/>
                  </a:ext>
                </a:extLst>
              </a:tr>
            </a:tbl>
          </a:graphicData>
        </a:graphic>
      </p:graphicFrame>
      <p:sp>
        <p:nvSpPr>
          <p:cNvPr id="8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4D4607-9136-4B91-B2D3-DAB939215E77}" type="slidenum">
              <a:t>5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9" name="文字方塊 13"/>
          <p:cNvSpPr txBox="1"/>
          <p:nvPr/>
        </p:nvSpPr>
        <p:spPr>
          <a:xfrm>
            <a:off x="827586" y="5949278"/>
            <a:ext cx="6912772" cy="33855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*質化資訊請具體簡述實際案例與補充圖說(</a:t>
            </a:r>
            <a:r>
              <a:rPr lang="zh-TW" sz="1600" b="0" i="0" u="none" strike="noStrike" kern="1200" cap="none" spc="0" baseline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僅供撰寫參考，請刪除</a:t>
            </a:r>
            <a:r>
              <a:rPr lang="en-US" sz="1600" b="0" i="0" u="none" strike="noStrike" kern="1200" cap="none" spc="0" baseline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2639415" y="3535061"/>
            <a:ext cx="357192" cy="30841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</a:t>
            </a:r>
          </a:p>
        </p:txBody>
      </p:sp>
      <p:sp>
        <p:nvSpPr>
          <p:cNvPr id="3" name="Rectangle 5"/>
          <p:cNvSpPr/>
          <p:nvPr/>
        </p:nvSpPr>
        <p:spPr>
          <a:xfrm>
            <a:off x="4538066" y="3628732"/>
            <a:ext cx="275719" cy="30841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</a:t>
            </a:r>
          </a:p>
        </p:txBody>
      </p:sp>
      <p:sp>
        <p:nvSpPr>
          <p:cNvPr id="4" name="Rectangle 6"/>
          <p:cNvSpPr/>
          <p:nvPr/>
        </p:nvSpPr>
        <p:spPr>
          <a:xfrm>
            <a:off x="4685705" y="3527124"/>
            <a:ext cx="357182" cy="30841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</a:t>
            </a:r>
          </a:p>
        </p:txBody>
      </p:sp>
      <p:sp>
        <p:nvSpPr>
          <p:cNvPr id="5" name="Rectangle 7"/>
          <p:cNvSpPr/>
          <p:nvPr/>
        </p:nvSpPr>
        <p:spPr>
          <a:xfrm>
            <a:off x="5539782" y="3628732"/>
            <a:ext cx="275719" cy="30841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</a:t>
            </a:r>
          </a:p>
        </p:txBody>
      </p:sp>
      <p:sp>
        <p:nvSpPr>
          <p:cNvPr id="6" name="Rectangle 8"/>
          <p:cNvSpPr/>
          <p:nvPr/>
        </p:nvSpPr>
        <p:spPr>
          <a:xfrm>
            <a:off x="5689003" y="3527124"/>
            <a:ext cx="357182" cy="30841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</a:t>
            </a:r>
          </a:p>
        </p:txBody>
      </p:sp>
      <p:sp>
        <p:nvSpPr>
          <p:cNvPr id="7" name="Rectangle 9"/>
          <p:cNvSpPr/>
          <p:nvPr/>
        </p:nvSpPr>
        <p:spPr>
          <a:xfrm>
            <a:off x="5898556" y="4620911"/>
            <a:ext cx="287341" cy="30841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</a:t>
            </a:r>
          </a:p>
        </p:txBody>
      </p:sp>
      <p:grpSp>
        <p:nvGrpSpPr>
          <p:cNvPr id="8" name="Group 11"/>
          <p:cNvGrpSpPr/>
          <p:nvPr/>
        </p:nvGrpSpPr>
        <p:grpSpPr>
          <a:xfrm>
            <a:off x="1691676" y="1988838"/>
            <a:ext cx="5984876" cy="3748089"/>
            <a:chOff x="1691676" y="1988838"/>
            <a:chExt cx="5984876" cy="3748089"/>
          </a:xfrm>
        </p:grpSpPr>
        <p:sp>
          <p:nvSpPr>
            <p:cNvPr id="9" name="Rectangle 12"/>
            <p:cNvSpPr/>
            <p:nvPr/>
          </p:nvSpPr>
          <p:spPr>
            <a:xfrm>
              <a:off x="3949933" y="1988838"/>
              <a:ext cx="1483028" cy="457200"/>
            </a:xfrm>
            <a:prstGeom prst="rect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董事長</a:t>
              </a:r>
            </a:p>
          </p:txBody>
        </p:sp>
        <p:sp>
          <p:nvSpPr>
            <p:cNvPr id="10" name="Line 13"/>
            <p:cNvSpPr/>
            <p:nvPr/>
          </p:nvSpPr>
          <p:spPr>
            <a:xfrm>
              <a:off x="4692911" y="2453975"/>
              <a:ext cx="0" cy="27781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round/>
              <a:tailEnd type="arrow"/>
            </a:ln>
          </p:spPr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11" name="Rectangle 14"/>
            <p:cNvSpPr/>
            <p:nvPr/>
          </p:nvSpPr>
          <p:spPr>
            <a:xfrm>
              <a:off x="3960184" y="2763536"/>
              <a:ext cx="1490353" cy="457200"/>
            </a:xfrm>
            <a:prstGeom prst="rect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總經理</a:t>
              </a:r>
            </a:p>
          </p:txBody>
        </p:sp>
        <p:sp>
          <p:nvSpPr>
            <p:cNvPr id="12" name="Line 15"/>
            <p:cNvSpPr/>
            <p:nvPr/>
          </p:nvSpPr>
          <p:spPr>
            <a:xfrm>
              <a:off x="4700235" y="3228682"/>
              <a:ext cx="0" cy="27940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round/>
              <a:tailEnd type="arrow"/>
            </a:ln>
          </p:spPr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13" name="Rectangle 16"/>
            <p:cNvSpPr/>
            <p:nvPr/>
          </p:nvSpPr>
          <p:spPr>
            <a:xfrm>
              <a:off x="1691676" y="4082750"/>
              <a:ext cx="779617" cy="1241426"/>
            </a:xfrm>
            <a:prstGeom prst="rect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人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力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資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源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部</a:t>
              </a:r>
            </a:p>
          </p:txBody>
        </p:sp>
        <p:sp>
          <p:nvSpPr>
            <p:cNvPr id="14" name="Rectangle 17"/>
            <p:cNvSpPr/>
            <p:nvPr/>
          </p:nvSpPr>
          <p:spPr>
            <a:xfrm>
              <a:off x="2789294" y="4082750"/>
              <a:ext cx="779617" cy="1279529"/>
            </a:xfrm>
            <a:prstGeom prst="rect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研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發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部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門</a:t>
              </a:r>
            </a:p>
          </p:txBody>
        </p:sp>
        <p:sp>
          <p:nvSpPr>
            <p:cNvPr id="15" name="Rectangle 18"/>
            <p:cNvSpPr/>
            <p:nvPr/>
          </p:nvSpPr>
          <p:spPr>
            <a:xfrm>
              <a:off x="3844421" y="4055766"/>
              <a:ext cx="779617" cy="1268409"/>
            </a:xfrm>
            <a:prstGeom prst="rect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法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務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智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財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部</a:t>
              </a:r>
            </a:p>
          </p:txBody>
        </p:sp>
        <p:sp>
          <p:nvSpPr>
            <p:cNvPr id="16" name="Rectangle 19"/>
            <p:cNvSpPr/>
            <p:nvPr/>
          </p:nvSpPr>
          <p:spPr>
            <a:xfrm>
              <a:off x="4839452" y="4073231"/>
              <a:ext cx="779617" cy="1260472"/>
            </a:xfrm>
            <a:prstGeom prst="rect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資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訊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部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門</a:t>
              </a:r>
            </a:p>
          </p:txBody>
        </p:sp>
        <p:sp>
          <p:nvSpPr>
            <p:cNvPr id="17" name="Rectangle 20"/>
            <p:cNvSpPr/>
            <p:nvPr/>
          </p:nvSpPr>
          <p:spPr>
            <a:xfrm>
              <a:off x="5859402" y="4082750"/>
              <a:ext cx="779617" cy="1241426"/>
            </a:xfrm>
            <a:prstGeom prst="rect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文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管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中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心</a:t>
              </a:r>
            </a:p>
          </p:txBody>
        </p:sp>
        <p:sp>
          <p:nvSpPr>
            <p:cNvPr id="18" name="Rectangle 21"/>
            <p:cNvSpPr/>
            <p:nvPr/>
          </p:nvSpPr>
          <p:spPr>
            <a:xfrm>
              <a:off x="6879351" y="4082750"/>
              <a:ext cx="797201" cy="1241426"/>
            </a:xfrm>
            <a:prstGeom prst="rect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行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銷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部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門</a:t>
              </a:r>
            </a:p>
          </p:txBody>
        </p:sp>
        <p:sp>
          <p:nvSpPr>
            <p:cNvPr id="19" name="Line 22"/>
            <p:cNvSpPr/>
            <p:nvPr/>
          </p:nvSpPr>
          <p:spPr>
            <a:xfrm>
              <a:off x="7250113" y="3535061"/>
              <a:ext cx="0" cy="5587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round/>
              <a:tailEnd type="arrow"/>
            </a:ln>
          </p:spPr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20" name="Rectangle 23"/>
            <p:cNvSpPr/>
            <p:nvPr/>
          </p:nvSpPr>
          <p:spPr>
            <a:xfrm>
              <a:off x="3904497" y="5397200"/>
              <a:ext cx="641863" cy="339727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none" lIns="92070" tIns="46040" rIns="92070" bIns="46040" anchor="t" anchorCtr="0" compatLnSpc="1">
              <a:spAutoFit/>
            </a:bodyPr>
            <a:lstStyle/>
            <a:p>
              <a:pPr marL="0" marR="0" lvl="0" indent="0" algn="l" defTabSz="761996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(8</a:t>
              </a: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人</a:t>
              </a:r>
              <a:r>
                <a:rPr lang="en-US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)</a:t>
              </a:r>
            </a:p>
          </p:txBody>
        </p:sp>
        <p:sp>
          <p:nvSpPr>
            <p:cNvPr id="21" name="Line 24"/>
            <p:cNvSpPr/>
            <p:nvPr/>
          </p:nvSpPr>
          <p:spPr>
            <a:xfrm>
              <a:off x="2063901" y="3523951"/>
              <a:ext cx="5186211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round/>
            </a:ln>
          </p:spPr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22" name="Line 25"/>
            <p:cNvSpPr/>
            <p:nvPr/>
          </p:nvSpPr>
          <p:spPr>
            <a:xfrm>
              <a:off x="4701698" y="3308052"/>
              <a:ext cx="864610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9528" cap="flat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23" name="Rectangle 26"/>
            <p:cNvSpPr/>
            <p:nvPr/>
          </p:nvSpPr>
          <p:spPr>
            <a:xfrm>
              <a:off x="5566318" y="2941341"/>
              <a:ext cx="1490353" cy="457200"/>
            </a:xfrm>
            <a:prstGeom prst="rect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sz="1600" b="0" i="0" u="none" strike="noStrike" kern="1200" cap="none" spc="0" baseline="0">
                  <a:solidFill>
                    <a:srgbClr val="000000"/>
                  </a:solidFill>
                  <a:uFillTx/>
                  <a:latin typeface="微軟正黑體" pitchFamily="34"/>
                  <a:ea typeface="微軟正黑體" pitchFamily="34"/>
                </a:rPr>
                <a:t>稽核部門</a:t>
              </a:r>
            </a:p>
          </p:txBody>
        </p:sp>
        <p:sp>
          <p:nvSpPr>
            <p:cNvPr id="24" name="Line 27"/>
            <p:cNvSpPr/>
            <p:nvPr/>
          </p:nvSpPr>
          <p:spPr>
            <a:xfrm>
              <a:off x="6244812" y="3533479"/>
              <a:ext cx="0" cy="5587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round/>
              <a:tailEnd type="arrow"/>
            </a:ln>
          </p:spPr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25" name="Line 28"/>
            <p:cNvSpPr/>
            <p:nvPr/>
          </p:nvSpPr>
          <p:spPr>
            <a:xfrm>
              <a:off x="5239521" y="3519187"/>
              <a:ext cx="0" cy="5587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round/>
              <a:tailEnd type="arrow"/>
            </a:ln>
          </p:spPr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26" name="Line 29"/>
            <p:cNvSpPr/>
            <p:nvPr/>
          </p:nvSpPr>
          <p:spPr>
            <a:xfrm>
              <a:off x="4247415" y="3528715"/>
              <a:ext cx="0" cy="5587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round/>
              <a:tailEnd type="arrow"/>
            </a:ln>
          </p:spPr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27" name="Line 30"/>
            <p:cNvSpPr/>
            <p:nvPr/>
          </p:nvSpPr>
          <p:spPr>
            <a:xfrm>
              <a:off x="3189363" y="3533479"/>
              <a:ext cx="0" cy="5587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round/>
              <a:tailEnd type="arrow"/>
            </a:ln>
          </p:spPr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  <p:sp>
          <p:nvSpPr>
            <p:cNvPr id="28" name="Line 31"/>
            <p:cNvSpPr/>
            <p:nvPr/>
          </p:nvSpPr>
          <p:spPr>
            <a:xfrm>
              <a:off x="2037520" y="3504904"/>
              <a:ext cx="0" cy="5587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round/>
              <a:tailEnd type="arrow"/>
            </a:ln>
          </p:spPr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endParaRPr>
            </a:p>
          </p:txBody>
        </p:sp>
      </p:grpSp>
      <p:sp>
        <p:nvSpPr>
          <p:cNvPr id="29" name="頁尾版面配置區 44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30" name="Rectangle 3"/>
          <p:cNvSpPr txBox="1"/>
          <p:nvPr/>
        </p:nvSpPr>
        <p:spPr>
          <a:xfrm>
            <a:off x="468309" y="1279300"/>
            <a:ext cx="8229600" cy="45259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>
                <a:tab pos="493553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0" i="0" u="none" strike="noStrike" kern="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提供全公司組織圖並</a:t>
            </a:r>
            <a:r>
              <a:rPr lang="zh-TW" sz="1600" b="0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標示</a:t>
            </a:r>
            <a:r>
              <a:rPr lang="zh-TW" altLang="en-US" sz="1600" kern="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智財相關工作人</a:t>
            </a:r>
            <a:r>
              <a:rPr lang="zh-TW" sz="1600" b="0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數</a:t>
            </a:r>
            <a:r>
              <a:rPr lang="en-US" sz="1600" b="0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1600" b="0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部門</a:t>
            </a:r>
            <a:endParaRPr lang="en-US" sz="1600" b="0" i="0" u="none" strike="noStrike" kern="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31" name="矩形 1"/>
          <p:cNvSpPr/>
          <p:nvPr/>
        </p:nvSpPr>
        <p:spPr>
          <a:xfrm>
            <a:off x="30467" y="1983342"/>
            <a:ext cx="3605424" cy="107721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n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0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推動</a:t>
            </a:r>
            <a:r>
              <a:rPr lang="zh-TW" sz="1600" b="0" i="0" u="none" strike="noStrike" kern="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主責單位：法務智財</a:t>
            </a:r>
            <a:r>
              <a:rPr lang="zh-TW" sz="1600" b="0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部門</a:t>
            </a:r>
            <a:endParaRPr lang="en-US" altLang="zh-TW" sz="1600" b="0" i="0" u="none" strike="noStrike" kern="0" cap="none" spc="0" baseline="0" dirty="0" smtClean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n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600" kern="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推動主責主管：總經理</a:t>
            </a:r>
            <a:endParaRPr lang="en-US" sz="1600" b="0" i="0" u="none" strike="noStrike" kern="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n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600" b="0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智財</a:t>
            </a:r>
            <a:r>
              <a:rPr lang="zh-TW" sz="1600" b="0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工作</a:t>
            </a:r>
            <a:r>
              <a:rPr lang="zh-TW" sz="1600" b="0" i="0" u="none" strike="noStrike" kern="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小組（規劃）：人資</a:t>
            </a:r>
            <a:r>
              <a:rPr lang="en-US" sz="1600" b="0" i="0" u="none" strike="noStrike" kern="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1600" b="0" i="0" u="none" strike="noStrike" kern="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研發</a:t>
            </a:r>
            <a:r>
              <a:rPr lang="en-US" sz="1600" b="0" i="0" u="none" strike="noStrike" kern="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1600" b="0" i="0" u="none" strike="noStrike" kern="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法務</a:t>
            </a:r>
            <a:r>
              <a:rPr lang="en-US" sz="1600" b="0" i="0" u="none" strike="noStrike" kern="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1600" b="0" i="0" u="none" strike="noStrike" kern="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資訊</a:t>
            </a:r>
            <a:r>
              <a:rPr lang="en-US" sz="1600" b="0" i="0" u="none" strike="noStrike" kern="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1600" b="0" i="0" u="none" strike="noStrike" kern="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文管</a:t>
            </a:r>
            <a:r>
              <a:rPr lang="en-US" sz="1600" b="0" i="0" u="none" strike="noStrike" kern="0" cap="none" spc="0" baseline="0" dirty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1600" b="0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行銷</a:t>
            </a:r>
            <a:r>
              <a:rPr lang="en-US" altLang="zh-TW" sz="1600" b="0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altLang="en-US" sz="1600" b="0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股務</a:t>
            </a:r>
            <a:endParaRPr lang="en-US" sz="1600" b="0" i="0" u="none" strike="noStrike" kern="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32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24EB32-C578-4F47-9E2B-8F02DEE83353}" type="slidenum">
              <a:t>6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34" name="Rectangle 2"/>
          <p:cNvSpPr txBox="1">
            <a:spLocks noGrp="1"/>
          </p:cNvSpPr>
          <p:nvPr>
            <p:ph type="title"/>
          </p:nvPr>
        </p:nvSpPr>
        <p:spPr>
          <a:xfrm>
            <a:off x="457200" y="44622"/>
            <a:ext cx="8229600" cy="1143000"/>
          </a:xfrm>
        </p:spPr>
        <p:txBody>
          <a:bodyPr/>
          <a:lstStyle/>
          <a:p>
            <a:pPr lvl="0" hangingPunct="1"/>
            <a:r>
              <a:rPr lang="zh-TW" sz="4000">
                <a:latin typeface="微軟正黑體" pitchFamily="34"/>
                <a:ea typeface="微軟正黑體" pitchFamily="34"/>
              </a:rPr>
              <a:t>一、公司簡介</a:t>
            </a:r>
            <a:r>
              <a:rPr lang="en-US" sz="4000">
                <a:latin typeface="微軟正黑體" pitchFamily="34"/>
                <a:ea typeface="微軟正黑體" pitchFamily="34"/>
              </a:rPr>
              <a:t/>
            </a:r>
            <a:br>
              <a:rPr lang="en-US" sz="4000">
                <a:latin typeface="微軟正黑體" pitchFamily="34"/>
                <a:ea typeface="微軟正黑體" pitchFamily="34"/>
              </a:rPr>
            </a:br>
            <a:r>
              <a:rPr lang="en-US" sz="2800">
                <a:latin typeface="微軟正黑體" pitchFamily="34"/>
                <a:ea typeface="微軟正黑體" pitchFamily="34"/>
              </a:rPr>
              <a:t>-</a:t>
            </a:r>
            <a:r>
              <a:rPr lang="zh-TW" sz="2800">
                <a:latin typeface="微軟正黑體" pitchFamily="34"/>
                <a:ea typeface="微軟正黑體" pitchFamily="34"/>
              </a:rPr>
              <a:t>組織圖</a:t>
            </a:r>
            <a:r>
              <a:rPr lang="en-US" sz="2800">
                <a:latin typeface="微軟正黑體" pitchFamily="34"/>
                <a:ea typeface="微軟正黑體" pitchFamily="34"/>
              </a:rPr>
              <a:t>-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2639415" y="3535061"/>
            <a:ext cx="357192" cy="30841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</a:t>
            </a:r>
          </a:p>
        </p:txBody>
      </p:sp>
      <p:sp>
        <p:nvSpPr>
          <p:cNvPr id="3" name="Rectangle 5"/>
          <p:cNvSpPr/>
          <p:nvPr/>
        </p:nvSpPr>
        <p:spPr>
          <a:xfrm>
            <a:off x="4538066" y="3628732"/>
            <a:ext cx="275719" cy="30841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</a:t>
            </a:r>
          </a:p>
        </p:txBody>
      </p:sp>
      <p:sp>
        <p:nvSpPr>
          <p:cNvPr id="4" name="Rectangle 6"/>
          <p:cNvSpPr/>
          <p:nvPr/>
        </p:nvSpPr>
        <p:spPr>
          <a:xfrm>
            <a:off x="4685705" y="3527124"/>
            <a:ext cx="357182" cy="30841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</a:t>
            </a:r>
          </a:p>
        </p:txBody>
      </p:sp>
      <p:sp>
        <p:nvSpPr>
          <p:cNvPr id="5" name="Rectangle 7"/>
          <p:cNvSpPr/>
          <p:nvPr/>
        </p:nvSpPr>
        <p:spPr>
          <a:xfrm>
            <a:off x="5539782" y="3628732"/>
            <a:ext cx="275719" cy="30841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</a:t>
            </a:r>
          </a:p>
        </p:txBody>
      </p:sp>
      <p:sp>
        <p:nvSpPr>
          <p:cNvPr id="6" name="Rectangle 8"/>
          <p:cNvSpPr/>
          <p:nvPr/>
        </p:nvSpPr>
        <p:spPr>
          <a:xfrm>
            <a:off x="5689003" y="3527124"/>
            <a:ext cx="357182" cy="30841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</a:t>
            </a:r>
          </a:p>
        </p:txBody>
      </p:sp>
      <p:sp>
        <p:nvSpPr>
          <p:cNvPr id="7" name="Rectangle 9"/>
          <p:cNvSpPr/>
          <p:nvPr/>
        </p:nvSpPr>
        <p:spPr>
          <a:xfrm>
            <a:off x="5898556" y="4620911"/>
            <a:ext cx="287341" cy="30841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</a:t>
            </a:r>
          </a:p>
        </p:txBody>
      </p:sp>
      <p:sp>
        <p:nvSpPr>
          <p:cNvPr id="29" name="頁尾版面配置區 44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30" name="Rectangle 3"/>
          <p:cNvSpPr txBox="1"/>
          <p:nvPr/>
        </p:nvSpPr>
        <p:spPr>
          <a:xfrm>
            <a:off x="237998" y="1157498"/>
            <a:ext cx="8229600" cy="45259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tabLst>
                <a:tab pos="493553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2400" b="0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（一）已建置之智財管理模式</a:t>
            </a:r>
            <a:endParaRPr lang="en-US" altLang="zh-TW" sz="3200" kern="0" dirty="0">
              <a:solidFill>
                <a:srgbClr val="000000"/>
              </a:solidFill>
              <a:latin typeface="微軟正黑體" pitchFamily="34"/>
              <a:ea typeface="微軟正黑體" pitchFamily="34"/>
            </a:endParaRPr>
          </a:p>
          <a:p>
            <a:pPr lvl="2"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TW" sz="2800" kern="0" dirty="0">
              <a:solidFill>
                <a:srgbClr val="000000"/>
              </a:solidFill>
              <a:latin typeface="微軟正黑體" pitchFamily="34"/>
              <a:ea typeface="微軟正黑體" pitchFamily="34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tabLst>
                <a:tab pos="493553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TW" sz="2400" b="0" i="0" u="none" strike="noStrike" kern="0" cap="none" spc="0" baseline="0" dirty="0" smtClean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tabLst>
                <a:tab pos="493553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2400" b="0" i="0" u="none" strike="noStrike" kern="0" cap="none" spc="0" baseline="0" dirty="0" smtClean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（二）已對外智財揭露、對董事會智財規劃報告</a:t>
            </a:r>
            <a:endParaRPr lang="en-US" sz="2400" b="0" i="0" u="none" strike="noStrike" kern="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32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24EB32-C578-4F47-9E2B-8F02DEE83353}" type="slidenum">
              <a:t>7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33" name="文字方塊 34"/>
          <p:cNvSpPr txBox="1"/>
          <p:nvPr/>
        </p:nvSpPr>
        <p:spPr>
          <a:xfrm>
            <a:off x="827586" y="5949278"/>
            <a:ext cx="6912772" cy="33855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*僅為示意圖，請提供公司實際組織圖並標示說明(</a:t>
            </a:r>
            <a:r>
              <a:rPr lang="zh-TW" sz="1600" b="0" i="0" u="none" strike="noStrike" kern="1200" cap="none" spc="0" baseline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僅供撰寫參考，請刪除</a:t>
            </a:r>
            <a:r>
              <a:rPr lang="en-US" sz="1600" b="0" i="0" u="none" strike="noStrike" kern="1200" cap="none" spc="0" baseline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</a:p>
        </p:txBody>
      </p:sp>
      <p:sp>
        <p:nvSpPr>
          <p:cNvPr id="34" name="Rectangle 2"/>
          <p:cNvSpPr txBox="1">
            <a:spLocks noGrp="1"/>
          </p:cNvSpPr>
          <p:nvPr>
            <p:ph type="title"/>
          </p:nvPr>
        </p:nvSpPr>
        <p:spPr>
          <a:xfrm>
            <a:off x="457200" y="44622"/>
            <a:ext cx="8229600" cy="1143000"/>
          </a:xfrm>
        </p:spPr>
        <p:txBody>
          <a:bodyPr/>
          <a:lstStyle/>
          <a:p>
            <a:pPr lvl="0" hangingPunct="1"/>
            <a:r>
              <a:rPr lang="zh-TW" sz="4000" dirty="0">
                <a:latin typeface="微軟正黑體" pitchFamily="34"/>
                <a:ea typeface="微軟正黑體" pitchFamily="34"/>
              </a:rPr>
              <a:t>一、公司簡介</a:t>
            </a:r>
            <a:r>
              <a:rPr lang="en-US" sz="4000" dirty="0">
                <a:latin typeface="微軟正黑體" pitchFamily="34"/>
                <a:ea typeface="微軟正黑體" pitchFamily="34"/>
              </a:rPr>
              <a:t/>
            </a:r>
            <a:br>
              <a:rPr lang="en-US" sz="4000" dirty="0">
                <a:latin typeface="微軟正黑體" pitchFamily="34"/>
                <a:ea typeface="微軟正黑體" pitchFamily="34"/>
              </a:rPr>
            </a:br>
            <a:r>
              <a:rPr lang="en-US" sz="2800" dirty="0" smtClean="0">
                <a:latin typeface="微軟正黑體" pitchFamily="34"/>
                <a:ea typeface="微軟正黑體" pitchFamily="34"/>
              </a:rPr>
              <a:t>-</a:t>
            </a:r>
            <a:r>
              <a:rPr lang="zh-TW" altLang="en-US" sz="2800" dirty="0" smtClean="0">
                <a:latin typeface="微軟正黑體" pitchFamily="34"/>
                <a:ea typeface="微軟正黑體" pitchFamily="34"/>
              </a:rPr>
              <a:t>智財管理與揭露現況</a:t>
            </a:r>
            <a:r>
              <a:rPr lang="en-US" sz="2800" dirty="0" smtClean="0">
                <a:latin typeface="微軟正黑體" pitchFamily="34"/>
                <a:ea typeface="微軟正黑體" pitchFamily="34"/>
              </a:rPr>
              <a:t>- </a:t>
            </a:r>
            <a:endParaRPr lang="en-US" sz="2800" dirty="0">
              <a:latin typeface="微軟正黑體" pitchFamily="34"/>
              <a:ea typeface="微軟正黑體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28038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457200" y="44622"/>
            <a:ext cx="8229600" cy="1143000"/>
          </a:xfrm>
        </p:spPr>
        <p:txBody>
          <a:bodyPr/>
          <a:lstStyle/>
          <a:p>
            <a:pPr lvl="0" hangingPunct="1"/>
            <a:r>
              <a:rPr lang="zh-TW" sz="4000">
                <a:latin typeface="微軟正黑體" pitchFamily="34"/>
                <a:ea typeface="微軟正黑體" pitchFamily="34"/>
              </a:rPr>
              <a:t>二、申請動機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395285" y="1341433"/>
            <a:ext cx="8229600" cy="4525959"/>
          </a:xfrm>
        </p:spPr>
        <p:txBody>
          <a:bodyPr/>
          <a:lstStyle/>
          <a:p>
            <a:pPr lvl="0" hangingPunct="1">
              <a:buFont typeface="Wingdings" panose="05000000000000000000" pitchFamily="2" charset="2"/>
              <a:buChar char="ü"/>
            </a:pPr>
            <a:r>
              <a:rPr lang="zh-TW" altLang="en-US" b="1" dirty="0">
                <a:latin typeface="微軟正黑體" pitchFamily="34"/>
                <a:ea typeface="微軟正黑體" pitchFamily="34"/>
              </a:rPr>
              <a:t>申請之創新智財經營管理項目與模式</a:t>
            </a:r>
            <a:endParaRPr lang="en-US" altLang="zh-TW" b="1" dirty="0">
              <a:latin typeface="微軟正黑體" pitchFamily="34"/>
              <a:ea typeface="微軟正黑體" pitchFamily="34"/>
            </a:endParaRPr>
          </a:p>
          <a:p>
            <a:pPr lvl="1" hangingPunct="1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itchFamily="34"/>
                <a:ea typeface="微軟正黑體" pitchFamily="34"/>
              </a:rPr>
              <a:t>如</a:t>
            </a:r>
            <a:r>
              <a:rPr lang="zh-TW" altLang="en-US" sz="2000" dirty="0" smtClean="0">
                <a:latin typeface="微軟正黑體" pitchFamily="34"/>
                <a:ea typeface="微軟正黑體" pitchFamily="34"/>
              </a:rPr>
              <a:t>：</a:t>
            </a:r>
            <a:r>
              <a:rPr lang="en-US" altLang="zh-TW" sz="2000" dirty="0">
                <a:latin typeface="微軟正黑體" pitchFamily="34"/>
                <a:ea typeface="微軟正黑體" pitchFamily="34"/>
              </a:rPr>
              <a:t>(1)</a:t>
            </a:r>
            <a:r>
              <a:rPr lang="zh-TW" altLang="en-US" sz="2000" dirty="0">
                <a:latin typeface="微軟正黑體" pitchFamily="34"/>
                <a:ea typeface="微軟正黑體" pitchFamily="34"/>
              </a:rPr>
              <a:t>整合公司營運、研發與智財，並連結</a:t>
            </a:r>
            <a:r>
              <a:rPr lang="en-US" altLang="zh-TW" sz="2000" dirty="0">
                <a:latin typeface="微軟正黑體" pitchFamily="34"/>
                <a:ea typeface="微軟正黑體" pitchFamily="34"/>
              </a:rPr>
              <a:t>ESG</a:t>
            </a:r>
            <a:r>
              <a:rPr lang="zh-TW" altLang="en-US" sz="2000" dirty="0">
                <a:latin typeface="微軟正黑體" pitchFamily="34"/>
                <a:ea typeface="微軟正黑體" pitchFamily="34"/>
              </a:rPr>
              <a:t>展現持續創新永續發展之能量；</a:t>
            </a:r>
            <a:r>
              <a:rPr lang="en-US" altLang="zh-TW" sz="2000" dirty="0">
                <a:latin typeface="微軟正黑體" pitchFamily="34"/>
                <a:ea typeface="微軟正黑體" pitchFamily="34"/>
              </a:rPr>
              <a:t>(2)</a:t>
            </a:r>
            <a:r>
              <a:rPr lang="zh-TW" altLang="en-US" sz="2000" dirty="0">
                <a:latin typeface="微軟正黑體" pitchFamily="34"/>
                <a:ea typeface="微軟正黑體" pitchFamily="34"/>
              </a:rPr>
              <a:t>導入</a:t>
            </a:r>
            <a:r>
              <a:rPr lang="en-US" altLang="zh-TW" sz="2000" dirty="0">
                <a:latin typeface="微軟正黑體" pitchFamily="34"/>
                <a:ea typeface="微軟正黑體" pitchFamily="34"/>
              </a:rPr>
              <a:t>TIPS AA</a:t>
            </a:r>
            <a:r>
              <a:rPr lang="zh-TW" altLang="en-US" sz="2000" dirty="0">
                <a:latin typeface="微軟正黑體" pitchFamily="34"/>
                <a:ea typeface="微軟正黑體" pitchFamily="34"/>
              </a:rPr>
              <a:t>級，公司如何將研發、營運與智財連結</a:t>
            </a:r>
            <a:r>
              <a:rPr lang="zh-TW" altLang="en-US" sz="2000" dirty="0" smtClean="0">
                <a:latin typeface="微軟正黑體" pitchFamily="34"/>
                <a:ea typeface="微軟正黑體" pitchFamily="34"/>
              </a:rPr>
              <a:t>）</a:t>
            </a:r>
            <a:endParaRPr lang="en-US" altLang="zh-TW" sz="2000" dirty="0" smtClean="0">
              <a:latin typeface="微軟正黑體" pitchFamily="34"/>
              <a:ea typeface="微軟正黑體" pitchFamily="34"/>
            </a:endParaRPr>
          </a:p>
          <a:p>
            <a:pPr hangingPunct="1">
              <a:buFont typeface="Wingdings" panose="05000000000000000000" pitchFamily="2" charset="2"/>
              <a:buChar char="ü"/>
            </a:pPr>
            <a:r>
              <a:rPr lang="zh-TW" b="1" dirty="0">
                <a:latin typeface="微軟正黑體" pitchFamily="34"/>
                <a:ea typeface="微軟正黑體" pitchFamily="34"/>
              </a:rPr>
              <a:t>預期透過</a:t>
            </a:r>
            <a:r>
              <a:rPr lang="zh-TW" altLang="en-US" b="1" dirty="0">
                <a:latin typeface="微軟正黑體" pitchFamily="34"/>
                <a:ea typeface="微軟正黑體" pitchFamily="34"/>
              </a:rPr>
              <a:t>創新智財管理模式</a:t>
            </a:r>
            <a:r>
              <a:rPr lang="zh-TW" b="1" dirty="0">
                <a:latin typeface="微軟正黑體" pitchFamily="34"/>
                <a:ea typeface="微軟正黑體" pitchFamily="34"/>
              </a:rPr>
              <a:t>改善</a:t>
            </a:r>
            <a:r>
              <a:rPr lang="zh-TW" altLang="en-US" b="1" dirty="0">
                <a:latin typeface="微軟正黑體" pitchFamily="34"/>
                <a:ea typeface="微軟正黑體" pitchFamily="34"/>
              </a:rPr>
              <a:t>或精進</a:t>
            </a:r>
            <a:r>
              <a:rPr lang="zh-TW" b="1" dirty="0">
                <a:latin typeface="微軟正黑體" pitchFamily="34"/>
                <a:ea typeface="微軟正黑體" pitchFamily="34"/>
              </a:rPr>
              <a:t>的課題</a:t>
            </a:r>
          </a:p>
          <a:p>
            <a:pPr lvl="1" hangingPunct="1">
              <a:spcBef>
                <a:spcPts val="500"/>
              </a:spcBef>
              <a:buChar char="•"/>
            </a:pPr>
            <a:r>
              <a:rPr lang="zh-TW" sz="2000" dirty="0" smtClean="0">
                <a:latin typeface="微軟正黑體" pitchFamily="34"/>
                <a:ea typeface="微軟正黑體" pitchFamily="34"/>
              </a:rPr>
              <a:t>欲解決的課題</a:t>
            </a:r>
            <a:r>
              <a:rPr lang="zh-TW" altLang="en-US" sz="2000" dirty="0" smtClean="0">
                <a:latin typeface="微軟正黑體" pitchFamily="34"/>
                <a:ea typeface="微軟正黑體" pitchFamily="34"/>
              </a:rPr>
              <a:t>或追求的潛在機會</a:t>
            </a:r>
            <a:r>
              <a:rPr lang="zh-TW" sz="2000" dirty="0" smtClean="0">
                <a:latin typeface="微軟正黑體" pitchFamily="34"/>
                <a:ea typeface="微軟正黑體" pitchFamily="34"/>
              </a:rPr>
              <a:t>：</a:t>
            </a:r>
            <a:r>
              <a:rPr lang="zh-TW" altLang="en-US" sz="2000" dirty="0" smtClean="0">
                <a:latin typeface="微軟正黑體" pitchFamily="34"/>
                <a:ea typeface="微軟正黑體" pitchFamily="34"/>
              </a:rPr>
              <a:t>強化智財連結公司營運策略、鼓勵員工創新技術研發、彰顯企業能量提升投資人信心或促成更多合作夥伴機會、優化或</a:t>
            </a:r>
            <a:r>
              <a:rPr lang="zh-TW" altLang="zh-TW" sz="2000" dirty="0" smtClean="0">
                <a:latin typeface="微軟正黑體" pitchFamily="34"/>
                <a:ea typeface="微軟正黑體" pitchFamily="34"/>
              </a:rPr>
              <a:t>完善</a:t>
            </a:r>
            <a:r>
              <a:rPr lang="zh-TW" altLang="en-US" sz="2000" dirty="0" smtClean="0">
                <a:latin typeface="微軟正黑體" pitchFamily="34"/>
                <a:ea typeface="微軟正黑體" pitchFamily="34"/>
              </a:rPr>
              <a:t>公司</a:t>
            </a:r>
            <a:r>
              <a:rPr lang="zh-TW" altLang="zh-TW" sz="2000" dirty="0" smtClean="0">
                <a:latin typeface="微軟正黑體" pitchFamily="34"/>
                <a:ea typeface="微軟正黑體" pitchFamily="34"/>
              </a:rPr>
              <a:t>的</a:t>
            </a:r>
            <a:r>
              <a:rPr lang="zh-TW" altLang="zh-TW" sz="2000" dirty="0">
                <a:latin typeface="微軟正黑體" pitchFamily="34"/>
                <a:ea typeface="微軟正黑體" pitchFamily="34"/>
              </a:rPr>
              <a:t>智財管理制度以利研發成果的保護和</a:t>
            </a:r>
            <a:r>
              <a:rPr lang="zh-TW" altLang="zh-TW" sz="2000" dirty="0" smtClean="0">
                <a:latin typeface="微軟正黑體" pitchFamily="34"/>
                <a:ea typeface="微軟正黑體" pitchFamily="34"/>
              </a:rPr>
              <a:t>運用</a:t>
            </a:r>
            <a:endParaRPr lang="en-US" altLang="zh-TW" sz="2000" dirty="0" smtClean="0">
              <a:latin typeface="微軟正黑體" pitchFamily="34"/>
              <a:ea typeface="微軟正黑體" pitchFamily="34"/>
            </a:endParaRPr>
          </a:p>
        </p:txBody>
      </p:sp>
      <p:sp>
        <p:nvSpPr>
          <p:cNvPr id="4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291F4B1-5740-407D-B049-CE5DBCCA8059}" type="slidenum">
              <a:t>8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5" name="頁尾版面配置區 17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6" name="文字方塊 7"/>
          <p:cNvSpPr txBox="1"/>
          <p:nvPr/>
        </p:nvSpPr>
        <p:spPr>
          <a:xfrm>
            <a:off x="1053699" y="5548478"/>
            <a:ext cx="6912772" cy="33855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0" i="0" u="none" strike="noStrike" kern="1200" cap="none" spc="0" baseline="0" dirty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請具體詳述內容、舉</a:t>
            </a:r>
            <a:r>
              <a:rPr lang="zh-TW" sz="16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實例</a:t>
            </a:r>
            <a:r>
              <a:rPr lang="en-US" sz="16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( </a:t>
            </a:r>
            <a:r>
              <a:rPr lang="zh-TW" sz="16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舉例僅供撰寫參考，請刪除</a:t>
            </a:r>
            <a:r>
              <a:rPr lang="en-US" sz="16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  <a:endParaRPr lang="en-US" sz="1600" b="0" i="0" u="none" strike="noStrike" kern="1200" cap="none" spc="0" baseline="0" dirty="0">
              <a:solidFill>
                <a:srgbClr val="FF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530223" y="-27386"/>
            <a:ext cx="8229600" cy="1143000"/>
          </a:xfrm>
        </p:spPr>
        <p:txBody>
          <a:bodyPr/>
          <a:lstStyle/>
          <a:p>
            <a:pPr lvl="0" hangingPunct="1"/>
            <a:r>
              <a:rPr lang="zh-TW" sz="4000" dirty="0">
                <a:latin typeface="微軟正黑體" pitchFamily="34"/>
                <a:ea typeface="微軟正黑體" pitchFamily="34"/>
              </a:rPr>
              <a:t>三、執行規劃</a:t>
            </a:r>
            <a:r>
              <a:rPr lang="en-US" sz="4000" dirty="0">
                <a:latin typeface="微軟正黑體" pitchFamily="34"/>
                <a:ea typeface="微軟正黑體" pitchFamily="34"/>
              </a:rPr>
              <a:t/>
            </a:r>
            <a:br>
              <a:rPr lang="en-US" sz="4000" dirty="0">
                <a:latin typeface="微軟正黑體" pitchFamily="34"/>
                <a:ea typeface="微軟正黑體" pitchFamily="34"/>
              </a:rPr>
            </a:br>
            <a:r>
              <a:rPr lang="en-US" sz="2800" dirty="0" smtClean="0">
                <a:latin typeface="微軟正黑體" pitchFamily="34"/>
                <a:ea typeface="微軟正黑體" pitchFamily="34"/>
              </a:rPr>
              <a:t>-</a:t>
            </a:r>
            <a:r>
              <a:rPr lang="zh-TW" altLang="en-US" sz="2800" dirty="0" smtClean="0">
                <a:latin typeface="微軟正黑體" pitchFamily="34"/>
                <a:ea typeface="微軟正黑體" pitchFamily="34"/>
              </a:rPr>
              <a:t>工作項目</a:t>
            </a:r>
            <a:r>
              <a:rPr lang="zh-TW" altLang="en-US" sz="2800" dirty="0">
                <a:latin typeface="微軟正黑體" pitchFamily="34"/>
                <a:ea typeface="微軟正黑體" pitchFamily="34"/>
              </a:rPr>
              <a:t>與</a:t>
            </a:r>
            <a:r>
              <a:rPr lang="zh-TW" sz="2800" dirty="0" smtClean="0">
                <a:latin typeface="微軟正黑體" pitchFamily="34"/>
                <a:ea typeface="微軟正黑體" pitchFamily="34"/>
              </a:rPr>
              <a:t>時</a:t>
            </a:r>
            <a:r>
              <a:rPr lang="zh-TW" sz="2800" dirty="0">
                <a:latin typeface="微軟正黑體" pitchFamily="34"/>
                <a:ea typeface="微軟正黑體" pitchFamily="34"/>
              </a:rPr>
              <a:t>程規劃</a:t>
            </a:r>
            <a:r>
              <a:rPr lang="en-US" sz="2800" dirty="0">
                <a:latin typeface="微軟正黑體" pitchFamily="34"/>
                <a:ea typeface="微軟正黑體" pitchFamily="34"/>
              </a:rPr>
              <a:t>-</a:t>
            </a:r>
          </a:p>
        </p:txBody>
      </p:sp>
      <p:sp>
        <p:nvSpPr>
          <p:cNvPr id="3" name="投影片編號版面配置區 20"/>
          <p:cNvSpPr txBox="1"/>
          <p:nvPr/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C926A4-F535-4A58-96DA-FF94002F166F}" type="slidenum">
              <a:t>9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4" name="頁尾版面配置區 17"/>
          <p:cNvSpPr txBox="1"/>
          <p:nvPr/>
        </p:nvSpPr>
        <p:spPr>
          <a:xfrm>
            <a:off x="3124203" y="6481760"/>
            <a:ext cx="2895603" cy="4762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強化企業智慧財產經營管理計畫</a:t>
            </a:r>
            <a:endParaRPr lang="en-US" sz="1400" b="0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5" name="Rectangle 3"/>
          <p:cNvSpPr/>
          <p:nvPr/>
        </p:nvSpPr>
        <p:spPr>
          <a:xfrm>
            <a:off x="395285" y="1126386"/>
            <a:ext cx="8229600" cy="69483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342900" lvl="0" indent="-342900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請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具體詳述工作項目及時程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規劃、跨領域團隊合作能量等</a:t>
            </a:r>
            <a:endParaRPr lang="en-US" altLang="zh-TW" sz="2000" dirty="0">
              <a:solidFill>
                <a:srgbClr val="000000"/>
              </a:solidFill>
              <a:latin typeface="微軟正黑體" pitchFamily="34"/>
              <a:ea typeface="微軟正黑體" pitchFamily="34"/>
            </a:endParaRPr>
          </a:p>
          <a:p>
            <a:pPr marL="342900" marR="0" lvl="0" indent="-342900" algn="ctr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000" b="0" i="0" u="none" strike="noStrike" kern="1200" cap="none" spc="0" baseline="0" dirty="0" smtClean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342900" lvl="0" indent="-342900">
              <a:lnSpc>
                <a:spcPct val="90000"/>
              </a:lnSpc>
              <a:spcBef>
                <a:spcPts val="5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TW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(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一</a:t>
            </a:r>
            <a:r>
              <a:rPr lang="en-US" altLang="zh-TW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)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創新智財經營管理作法、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機制</a:t>
            </a:r>
            <a:r>
              <a:rPr lang="en-US" altLang="zh-TW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(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下方說明內容得刪除</a:t>
            </a:r>
            <a:r>
              <a:rPr lang="en-US" altLang="zh-TW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)</a:t>
            </a:r>
          </a:p>
          <a:p>
            <a:pPr marL="342900" lvl="0" indent="-342900">
              <a:lnSpc>
                <a:spcPct val="90000"/>
              </a:lnSpc>
              <a:spcBef>
                <a:spcPts val="5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</a:t>
            </a:r>
            <a:r>
              <a:rPr lang="en-US" altLang="zh-TW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1.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「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連結</a:t>
            </a: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ESG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智財管理輔導」：</a:t>
            </a:r>
          </a:p>
          <a:p>
            <a:pPr marL="342900" lvl="0" indent="-342900">
              <a:lnSpc>
                <a:spcPct val="90000"/>
              </a:lnSpc>
              <a:spcBef>
                <a:spcPts val="5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建議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說明公司</a:t>
            </a: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ESG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揭露現況、</a:t>
            </a: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ESG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推動願景、公司預計在智慧財產管理上推動甚麼工作或機制，才能達到智慧財產與</a:t>
            </a: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ESG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連結，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例如發展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節能減碳、節淨能源等相關技術或方法的智財保護與管理模式</a:t>
            </a: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(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例如綠色技術保護、授權</a:t>
            </a: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)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；企業建立永續經營之行銷商業概念及方案的智財保護與管理模式</a:t>
            </a: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(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例如綠色商標</a:t>
            </a: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)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；協助其他公司及產業滿足環境和其他</a:t>
            </a: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ESG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相關目標。建立智慧財產管理制度展現公司治理效益等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。</a:t>
            </a:r>
            <a:endParaRPr lang="zh-TW" altLang="en-US" sz="2000" dirty="0">
              <a:solidFill>
                <a:srgbClr val="000000"/>
              </a:solidFill>
              <a:latin typeface="微軟正黑體" pitchFamily="34"/>
              <a:ea typeface="微軟正黑體" pitchFamily="34"/>
            </a:endParaRPr>
          </a:p>
          <a:p>
            <a:pPr marL="342900" lvl="0" indent="-342900">
              <a:lnSpc>
                <a:spcPct val="90000"/>
              </a:lnSpc>
              <a:spcBef>
                <a:spcPts val="5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</a:t>
            </a:r>
            <a:r>
              <a:rPr lang="en-US" altLang="zh-TW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2.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「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智財深化管理輔導</a:t>
            </a: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(TIPS AA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級</a:t>
            </a: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)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」：</a:t>
            </a:r>
          </a:p>
          <a:p>
            <a:pPr marL="342900" lvl="0" indent="-342900">
              <a:lnSpc>
                <a:spcPct val="90000"/>
              </a:lnSpc>
              <a:spcBef>
                <a:spcPts val="5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      建議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說明公司如何在</a:t>
            </a: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TIPS A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級的基礎上，邁進智財深化運用，如何強調研發、營運、智財結合，階段性規劃導入</a:t>
            </a: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AA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級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項目。</a:t>
            </a:r>
            <a:endParaRPr lang="zh-TW" altLang="en-US" sz="2000" dirty="0">
              <a:solidFill>
                <a:srgbClr val="000000"/>
              </a:solidFill>
              <a:latin typeface="微軟正黑體" pitchFamily="34"/>
              <a:ea typeface="微軟正黑體" pitchFamily="34"/>
            </a:endParaRPr>
          </a:p>
          <a:p>
            <a:pPr marL="342900" lvl="0" indent="-342900">
              <a:lnSpc>
                <a:spcPct val="90000"/>
              </a:lnSpc>
              <a:spcBef>
                <a:spcPts val="5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TW" altLang="en-US" sz="2000" dirty="0">
              <a:solidFill>
                <a:srgbClr val="000000"/>
              </a:solidFill>
              <a:latin typeface="微軟正黑體" pitchFamily="34"/>
              <a:ea typeface="微軟正黑體" pitchFamily="34"/>
            </a:endParaRPr>
          </a:p>
          <a:p>
            <a:pPr marL="342900" lvl="0" indent="-342900">
              <a:lnSpc>
                <a:spcPct val="90000"/>
              </a:lnSpc>
              <a:spcBef>
                <a:spcPts val="5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TW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(</a:t>
            </a: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二</a:t>
            </a:r>
            <a:r>
              <a:rPr lang="en-US" altLang="zh-TW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)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公開揭露創新智財管理模式與成果</a:t>
            </a:r>
            <a:endParaRPr lang="zh-TW" altLang="en-US" sz="2000" dirty="0">
              <a:solidFill>
                <a:srgbClr val="000000"/>
              </a:solidFill>
              <a:latin typeface="微軟正黑體" pitchFamily="34"/>
              <a:ea typeface="微軟正黑體" pitchFamily="34"/>
            </a:endParaRPr>
          </a:p>
          <a:p>
            <a:pPr marL="342900" indent="-6350">
              <a:lnSpc>
                <a:spcPct val="90000"/>
              </a:lnSpc>
              <a:spcBef>
                <a:spcPts val="5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200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公開揭露創新智財管理模式與</a:t>
            </a:r>
            <a:r>
              <a:rPr lang="zh-TW" altLang="en-US" sz="200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成果</a:t>
            </a:r>
            <a:r>
              <a:rPr lang="zh-TW" altLang="en-US" sz="2000" kern="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需以公司網站、</a:t>
            </a:r>
            <a:r>
              <a:rPr lang="en-US" altLang="zh-TW" sz="2000" kern="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ESG</a:t>
            </a:r>
            <a:r>
              <a:rPr lang="zh-TW" altLang="en-US" sz="2000" kern="0" dirty="0" smtClean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專區、永</a:t>
            </a:r>
            <a:r>
              <a:rPr lang="zh-TW" altLang="en-US" sz="2000" kern="0" dirty="0">
                <a:solidFill>
                  <a:srgbClr val="000000"/>
                </a:solidFill>
                <a:latin typeface="微軟正黑體" pitchFamily="34"/>
                <a:ea typeface="微軟正黑體" pitchFamily="34"/>
              </a:rPr>
              <a:t>續報告書為主。</a:t>
            </a:r>
          </a:p>
          <a:p>
            <a:pPr marL="342900" marR="0" lvl="0" indent="-342900" algn="ctr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000" b="0" i="0" u="none" strike="noStrike" kern="1200" cap="none" spc="0" baseline="0" dirty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6146</TotalTime>
  <Words>2096</Words>
  <Application>Microsoft Office PowerPoint</Application>
  <PresentationFormat>如螢幕大小 (4:3)</PresentationFormat>
  <Paragraphs>311</Paragraphs>
  <Slides>16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4" baseType="lpstr"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預設簡報設計</vt:lpstr>
      <vt:lpstr>審查重點</vt:lpstr>
      <vt:lpstr>PowerPoint 簡報</vt:lpstr>
      <vt:lpstr>簡報大綱</vt:lpstr>
      <vt:lpstr>一、公司簡介 -研發能量- </vt:lpstr>
      <vt:lpstr>一、公司簡介 -智財能量- </vt:lpstr>
      <vt:lpstr>一、公司簡介 -組織圖- </vt:lpstr>
      <vt:lpstr>一、公司簡介 -智財管理與揭露現況- </vt:lpstr>
      <vt:lpstr>二、申請動機</vt:lpstr>
      <vt:lpstr>三、執行規劃 -工作項目與時程規劃-</vt:lpstr>
      <vt:lpstr>三、執行規劃 -重點項目預定執行方式-</vt:lpstr>
      <vt:lpstr>四、經費說明</vt:lpstr>
      <vt:lpstr>五、預期效益</vt:lpstr>
      <vt:lpstr>六、TIPS計畫的示範效益</vt:lpstr>
      <vt:lpstr>謝謝聆聽，敬請指教</vt:lpstr>
      <vt:lpstr>附件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2012年示範導入廠商甄選簡報範例格式</dc:title>
  <dc:subject>智慧財產管理</dc:subject>
  <dc:creator>經濟部工業局知識服務組</dc:creator>
  <cp:keywords>計畫相關</cp:keywords>
  <cp:lastModifiedBy>羅育如 YuJu Lo</cp:lastModifiedBy>
  <cp:revision>332</cp:revision>
  <dcterms:created xsi:type="dcterms:W3CDTF">2011-05-06T04:13:23Z</dcterms:created>
  <dcterms:modified xsi:type="dcterms:W3CDTF">2024-01-04T04:03:02Z</dcterms:modified>
</cp:coreProperties>
</file>