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6" r:id="rId4"/>
  </p:sldMasterIdLst>
  <p:notesMasterIdLst>
    <p:notesMasterId r:id="rId13"/>
  </p:notesMasterIdLst>
  <p:handoutMasterIdLst>
    <p:handoutMasterId r:id="rId14"/>
  </p:handoutMasterIdLst>
  <p:sldIdLst>
    <p:sldId id="323" r:id="rId5"/>
    <p:sldId id="352" r:id="rId6"/>
    <p:sldId id="734" r:id="rId7"/>
    <p:sldId id="745" r:id="rId8"/>
    <p:sldId id="746" r:id="rId9"/>
    <p:sldId id="747" r:id="rId10"/>
    <p:sldId id="748" r:id="rId11"/>
    <p:sldId id="749" r:id="rId12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CE3D4"/>
    <a:srgbClr val="0000FF"/>
    <a:srgbClr val="FFFAEB"/>
    <a:srgbClr val="EEF4E7"/>
    <a:srgbClr val="FBDFCD"/>
    <a:srgbClr val="F8C19E"/>
    <a:srgbClr val="393939"/>
    <a:srgbClr val="FFFFFF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58" autoAdjust="0"/>
    <p:restoredTop sz="91394" autoAdjust="0"/>
  </p:normalViewPr>
  <p:slideViewPr>
    <p:cSldViewPr showGuides="1">
      <p:cViewPr varScale="1">
        <p:scale>
          <a:sx n="58" d="100"/>
          <a:sy n="58" d="100"/>
        </p:scale>
        <p:origin x="57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28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5BF5AB9-3463-4E65-AFD3-5431B79ADFDC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C6A0C45D-A6E0-411D-9D9F-B22D9F513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107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838FF680-7B6B-4655-B6A1-33A8AD0AE8B4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6F9E9FB9-4D1E-4A88-8F87-B34AFE1690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53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副標題 2"/>
          <p:cNvSpPr>
            <a:spLocks noGrp="1"/>
          </p:cNvSpPr>
          <p:nvPr>
            <p:ph type="subTitle" idx="1"/>
          </p:nvPr>
        </p:nvSpPr>
        <p:spPr>
          <a:xfrm>
            <a:off x="1664741" y="3789040"/>
            <a:ext cx="8862523" cy="1080120"/>
          </a:xfrm>
        </p:spPr>
        <p:txBody>
          <a:bodyPr>
            <a:normAutofit/>
          </a:bodyPr>
          <a:lstStyle>
            <a:lvl1pPr marL="0" indent="0" algn="ctr">
              <a:buNone/>
              <a:defRPr sz="1815"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14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9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8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TW" altLang="en-US" dirty="0"/>
          </a:p>
        </p:txBody>
      </p:sp>
      <p:sp>
        <p:nvSpPr>
          <p:cNvPr id="7" name="標題 1"/>
          <p:cNvSpPr txBox="1">
            <a:spLocks/>
          </p:cNvSpPr>
          <p:nvPr userDrawn="1"/>
        </p:nvSpPr>
        <p:spPr bwMode="ltGray">
          <a:xfrm>
            <a:off x="778487" y="2708920"/>
            <a:ext cx="1063502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829544" rtl="0" eaLnBrk="1" latinLnBrk="0" hangingPunct="1">
              <a:spcBef>
                <a:spcPct val="0"/>
              </a:spcBef>
              <a:buNone/>
              <a:defRPr lang="zh-TW" altLang="en-US" sz="4000" b="1" kern="1200" spc="272"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endParaRPr lang="zh-TW" altLang="en-US" sz="4000" dirty="0"/>
          </a:p>
        </p:txBody>
      </p:sp>
      <p:sp>
        <p:nvSpPr>
          <p:cNvPr id="10" name="標題 1"/>
          <p:cNvSpPr>
            <a:spLocks noGrp="1"/>
          </p:cNvSpPr>
          <p:nvPr>
            <p:ph type="ctrTitle" hasCustomPrompt="1"/>
          </p:nvPr>
        </p:nvSpPr>
        <p:spPr>
          <a:xfrm>
            <a:off x="778489" y="2708923"/>
            <a:ext cx="10635027" cy="716838"/>
          </a:xfrm>
        </p:spPr>
        <p:txBody>
          <a:bodyPr/>
          <a:lstStyle>
            <a:lvl1pPr>
              <a:defRPr sz="4000"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資策會</a:t>
            </a:r>
            <a:r>
              <a:rPr lang="en-US" altLang="zh-TW" dirty="0"/>
              <a:t>2025</a:t>
            </a:r>
            <a:r>
              <a:rPr lang="zh-TW" altLang="en-US" dirty="0"/>
              <a:t>簡報範本</a:t>
            </a:r>
            <a:r>
              <a:rPr lang="en-US" altLang="zh-TW" dirty="0"/>
              <a:t>_16</a:t>
            </a:r>
            <a:r>
              <a:rPr lang="zh-TW" altLang="en-US" dirty="0"/>
              <a:t>比</a:t>
            </a:r>
            <a:r>
              <a:rPr lang="en-US" altLang="zh-TW" dirty="0"/>
              <a:t>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3911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5838489" y="6597352"/>
            <a:ext cx="523387" cy="31301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8F4EACC7-37E3-43A5-A5FB-BEB9CE95D26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6" y="0"/>
            <a:ext cx="10635028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3600" b="1" kern="1200" spc="300" dirty="0"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928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3205B39-54F7-52C8-78E7-41FB08BF1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FDA9DE-CBEE-C274-938C-1C39C66EA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D57B5F5-C659-3BA4-8F60-D17D8D026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D065AE-110B-4AC8-84D4-5A7CD98EBBA3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6F0A5C2-D392-41FB-D7C7-C07F0469C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58E3BD-085D-A341-5E85-8E9D4FC9E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585A58-4444-4ECA-BFA7-1AEDD1184B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10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zh-TW" altLang="en-US" sz="2400" dirty="0"/>
              <a:t>輔導申請單位：</a:t>
            </a:r>
            <a:endParaRPr lang="en-US" altLang="zh-TW" sz="2400" dirty="0"/>
          </a:p>
          <a:p>
            <a:pPr algn="l"/>
            <a:r>
              <a:rPr lang="zh-TW" altLang="en-US" sz="2400" dirty="0"/>
              <a:t>輔導服務單位：</a:t>
            </a:r>
            <a:endParaRPr lang="en-US" altLang="zh-TW" sz="2400" dirty="0"/>
          </a:p>
          <a:p>
            <a:pPr algn="l"/>
            <a:r>
              <a:rPr lang="zh-TW" altLang="en-US" sz="2400" dirty="0"/>
              <a:t>提案日期：</a:t>
            </a:r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>
          <a:xfrm>
            <a:off x="778486" y="2276872"/>
            <a:ext cx="10635027" cy="1224136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b="1" dirty="0"/>
              <a:t>強化企業智慧財產經營管理計畫</a:t>
            </a:r>
            <a:br>
              <a:rPr lang="en-US" altLang="zh-TW" sz="3600" b="1" dirty="0"/>
            </a:br>
            <a:r>
              <a:rPr lang="zh-TW" altLang="en-US" sz="3600" dirty="0"/>
              <a:t>智財管理多元輔導（輔導項目名稱）</a:t>
            </a:r>
          </a:p>
        </p:txBody>
      </p:sp>
    </p:spTree>
    <p:extLst>
      <p:ext uri="{BB962C8B-B14F-4D97-AF65-F5344CB8AC3E}">
        <p14:creationId xmlns:p14="http://schemas.microsoft.com/office/powerpoint/2010/main" val="2541863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大綱</a:t>
            </a:r>
          </a:p>
        </p:txBody>
      </p:sp>
      <p:sp>
        <p:nvSpPr>
          <p:cNvPr id="4" name="矩形 3"/>
          <p:cNvSpPr/>
          <p:nvPr/>
        </p:nvSpPr>
        <p:spPr>
          <a:xfrm>
            <a:off x="2423592" y="1905506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一、單位介紹（公司簡介與營運亮點）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二、核心競爭力與智財現況</a:t>
            </a:r>
          </a:p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三、申請動機</a:t>
            </a:r>
          </a:p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四、輔導規劃</a:t>
            </a:r>
          </a:p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五、輔導產出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六、成果擴散規劃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644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標題 2">
            <a:extLst>
              <a:ext uri="{FF2B5EF4-FFF2-40B4-BE49-F238E27FC236}">
                <a16:creationId xmlns:a16="http://schemas.microsoft.com/office/drawing/2014/main" id="{946C267D-EBB3-CE1E-66A9-67231F25B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6" y="111972"/>
            <a:ext cx="10635028" cy="764704"/>
          </a:xfrm>
        </p:spPr>
        <p:txBody>
          <a:bodyPr/>
          <a:lstStyle/>
          <a:p>
            <a:r>
              <a:rPr lang="zh-TW" altLang="en-US" dirty="0">
                <a:latin typeface="+mn-ea"/>
                <a:ea typeface="+mn-ea"/>
              </a:rPr>
              <a:t>一、</a:t>
            </a:r>
            <a:r>
              <a:rPr lang="zh-TW" altLang="en-US" sz="3600" b="1" dirty="0"/>
              <a:t>單位介紹（公司簡介與營運亮點）</a:t>
            </a:r>
            <a:endParaRPr lang="en-US" altLang="zh-TW" sz="3200" dirty="0">
              <a:latin typeface="+mn-ea"/>
              <a:ea typeface="+mn-ea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6FDD9467-02AF-6123-66E8-FEB60E91FF22}"/>
              </a:ext>
            </a:extLst>
          </p:cNvPr>
          <p:cNvSpPr txBox="1"/>
          <p:nvPr/>
        </p:nvSpPr>
        <p:spPr>
          <a:xfrm>
            <a:off x="479376" y="1700808"/>
            <a:ext cx="86409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基本資料：資本額、員工人數、研發人數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組織發展：發展重點、主要市場、產業排名或競爭優勢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產業地位：說明上中下游關係及公司所處位置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組織架構圖：需標示本次輔導涉及的相關部門及其權責 。</a:t>
            </a:r>
          </a:p>
        </p:txBody>
      </p:sp>
    </p:spTree>
    <p:extLst>
      <p:ext uri="{BB962C8B-B14F-4D97-AF65-F5344CB8AC3E}">
        <p14:creationId xmlns:p14="http://schemas.microsoft.com/office/powerpoint/2010/main" val="97152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C212FE9B-DAD7-2DE8-FAF8-B0DCF637A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二、核心競爭力與智財現況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08365CE-3EBD-6A46-738F-A92BE7097615}"/>
              </a:ext>
            </a:extLst>
          </p:cNvPr>
          <p:cNvSpPr txBox="1"/>
          <p:nvPr/>
        </p:nvSpPr>
        <p:spPr>
          <a:xfrm>
            <a:off x="479376" y="1700808"/>
            <a:ext cx="10225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核心技術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優勢：說明公司的核心技術或獨特競爭優勢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主要產品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服務：主力營收來源或重點發展產品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智財權現況：列出目前的發明、新型、設計專利及商標註冊件數（可區分國內外）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現行管理制度：是否有專責部門？歷次通過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TIPS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驗證的情形？等等 </a:t>
            </a:r>
          </a:p>
        </p:txBody>
      </p:sp>
    </p:spTree>
    <p:extLst>
      <p:ext uri="{BB962C8B-B14F-4D97-AF65-F5344CB8AC3E}">
        <p14:creationId xmlns:p14="http://schemas.microsoft.com/office/powerpoint/2010/main" val="325647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4DA79C35-8D30-D102-0401-9AA0DCD8B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三、申請動機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7271FCF-875B-EC1C-803F-E93BBD7BFA09}"/>
              </a:ext>
            </a:extLst>
          </p:cNvPr>
          <p:cNvSpPr txBox="1"/>
          <p:nvPr/>
        </p:nvSpPr>
        <p:spPr>
          <a:xfrm>
            <a:off x="265876" y="1268760"/>
            <a:ext cx="106350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面臨挑戰：說明遇到的新興議題（如 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開發或應用、營業秘密管理、供應鏈／客戶合規要求等）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現況分析：前述挑戰之具體現況（如：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應用政策、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應用部門／工具、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風險控管措施等）；對於企業營運的智財風險或機會評估。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解決問題：希望透過輔導解決的具體痛點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408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8D227748-B4C6-DD63-CB43-772CFAF7F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四、輔導規劃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A8C3267-0A34-AE9E-E0C4-865985FC6AD6}"/>
              </a:ext>
            </a:extLst>
          </p:cNvPr>
          <p:cNvSpPr txBox="1"/>
          <p:nvPr/>
        </p:nvSpPr>
        <p:spPr>
          <a:xfrm>
            <a:off x="265876" y="1268760"/>
            <a:ext cx="1079867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執行工項：具體列出將進行哪些工作（例如：盤點風險機會、建立流程、建立或修正管理辦法、教育訓練、試行運作、內部稽核等） 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時程規劃：以甘特圖或時間軸等方式呈現呈現，從簽約到結案的各階段里程碑，需包含提出「階段成果」產出的時間點，以作為階段性撥款之依據。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輔導經費：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說明輔導總經費、希望爭取的政府經費、自籌款。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（註：每案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政府經費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上限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萬元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含稅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、廠商自籌款至少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萬元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含稅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，且須為輔導總經費的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50%(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含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以上。</a:t>
            </a:r>
            <a:r>
              <a:rPr lang="en-US" altLang="zh-TW" sz="20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5091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CEBE49F5-388E-DEB2-8D5F-782C9847F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五、輔導產出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60FD2EE-0A7D-494C-E265-240CEA560EC6}"/>
              </a:ext>
            </a:extLst>
          </p:cNvPr>
          <p:cNvSpPr txBox="1"/>
          <p:nvPr/>
        </p:nvSpPr>
        <p:spPr>
          <a:xfrm>
            <a:off x="265876" y="1268760"/>
            <a:ext cx="107986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智財管理制度文件、教育訓練簡報、試行紀錄、內部稽核紀錄等。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308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CA66AF14-1463-6953-7D46-280F59B77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六、成果擴散規劃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A56B601-C77F-E72C-DFC7-938D070E6B24}"/>
              </a:ext>
            </a:extLst>
          </p:cNvPr>
          <p:cNvSpPr txBox="1"/>
          <p:nvPr/>
        </p:nvSpPr>
        <p:spPr>
          <a:xfrm>
            <a:off x="265876" y="1268760"/>
            <a:ext cx="107986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案例分享規劃：說明如何將輔導成果進行分享以帶動產業學習。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方式：文章、影音、新聞稿、簡報等。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管道：活動交流會、官網、社群媒體等 。</a:t>
            </a:r>
          </a:p>
        </p:txBody>
      </p:sp>
    </p:spTree>
    <p:extLst>
      <p:ext uri="{BB962C8B-B14F-4D97-AF65-F5344CB8AC3E}">
        <p14:creationId xmlns:p14="http://schemas.microsoft.com/office/powerpoint/2010/main" val="2428390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06fe523-3b15-4b07-8f47-592a78f0987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D160339821354E827A98345320C6E3" ma:contentTypeVersion="18" ma:contentTypeDescription="Create a new document." ma:contentTypeScope="" ma:versionID="f7e5d7b64e55e0170fd424cdd48346af">
  <xsd:schema xmlns:xsd="http://www.w3.org/2001/XMLSchema" xmlns:xs="http://www.w3.org/2001/XMLSchema" xmlns:p="http://schemas.microsoft.com/office/2006/metadata/properties" xmlns:ns3="86910d68-1883-4a8c-8271-684caaf5732d" xmlns:ns4="f06fe523-3b15-4b07-8f47-592a78f09876" targetNamespace="http://schemas.microsoft.com/office/2006/metadata/properties" ma:root="true" ma:fieldsID="891fce2634bbc44b12f38ebb9fb6f60d" ns3:_="" ns4:_="">
    <xsd:import namespace="86910d68-1883-4a8c-8271-684caaf5732d"/>
    <xsd:import namespace="f06fe523-3b15-4b07-8f47-592a78f0987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10d68-1883-4a8c-8271-684caaf5732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fe523-3b15-4b07-8f47-592a78f098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C6259A-7355-4B17-8D87-8A857BE3B53C}">
  <ds:schemaRefs>
    <ds:schemaRef ds:uri="http://schemas.microsoft.com/office/2006/documentManagement/types"/>
    <ds:schemaRef ds:uri="f06fe523-3b15-4b07-8f47-592a78f09876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6910d68-1883-4a8c-8271-684caaf5732d"/>
  </ds:schemaRefs>
</ds:datastoreItem>
</file>

<file path=customXml/itemProps2.xml><?xml version="1.0" encoding="utf-8"?>
<ds:datastoreItem xmlns:ds="http://schemas.openxmlformats.org/officeDocument/2006/customXml" ds:itemID="{43DC6933-7F61-462B-AB13-889762352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10d68-1883-4a8c-8271-684caaf5732d"/>
    <ds:schemaRef ds:uri="f06fe523-3b15-4b07-8f47-592a78f09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DEA5A9-5C99-4616-A4D3-AAF25CC15B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5649</TotalTime>
  <Words>511</Words>
  <Application>Microsoft Office PowerPoint</Application>
  <PresentationFormat>寬螢幕</PresentationFormat>
  <Paragraphs>35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Aptos</vt:lpstr>
      <vt:lpstr>Aptos Display</vt:lpstr>
      <vt:lpstr>Arial</vt:lpstr>
      <vt:lpstr>Calibri</vt:lpstr>
      <vt:lpstr>Office 佈景主題</vt:lpstr>
      <vt:lpstr>強化企業智慧財產經營管理計畫 智財管理多元輔導（輔導項目名稱）</vt:lpstr>
      <vt:lpstr>大綱</vt:lpstr>
      <vt:lpstr>一、單位介紹（公司簡介與營運亮點）</vt:lpstr>
      <vt:lpstr>二、核心競爭力與智財現況</vt:lpstr>
      <vt:lpstr>三、申請動機</vt:lpstr>
      <vt:lpstr>四、輔導規劃</vt:lpstr>
      <vt:lpstr>五、輔導產出</vt:lpstr>
      <vt:lpstr>六、成果擴散規劃</vt:lpstr>
    </vt:vector>
  </TitlesOfParts>
  <Manager/>
  <Company>III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張嘉琪 Paula Chang</dc:creator>
  <cp:lastModifiedBy>林昭如 Michelle Lin</cp:lastModifiedBy>
  <cp:revision>295</cp:revision>
  <cp:lastPrinted>2025-02-25T08:15:56Z</cp:lastPrinted>
  <dcterms:created xsi:type="dcterms:W3CDTF">2023-12-06T02:06:35Z</dcterms:created>
  <dcterms:modified xsi:type="dcterms:W3CDTF">2026-03-19T02:43:49Z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0x0101005FD160339821354E827A98345320C6E3</vt:lpwstr>
  </property>
</Properties>
</file>